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098" r:id="rId2"/>
    <p:sldId id="2082" r:id="rId3"/>
    <p:sldId id="2093" r:id="rId4"/>
    <p:sldId id="2092" r:id="rId5"/>
    <p:sldId id="2094" r:id="rId6"/>
    <p:sldId id="2090" r:id="rId7"/>
    <p:sldId id="2095" r:id="rId8"/>
    <p:sldId id="2089" r:id="rId9"/>
    <p:sldId id="2097" r:id="rId10"/>
    <p:sldId id="2087" r:id="rId11"/>
    <p:sldId id="2096" r:id="rId12"/>
    <p:sldId id="20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BC2"/>
    <a:srgbClr val="BDDCED"/>
    <a:srgbClr val="B8E1E3"/>
    <a:srgbClr val="6AD3D9"/>
    <a:srgbClr val="00A7E1"/>
    <a:srgbClr val="348DBA"/>
    <a:srgbClr val="0FA3AB"/>
    <a:srgbClr val="81D7DB"/>
    <a:srgbClr val="B1EFF2"/>
    <a:srgbClr val="4CD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8F24C-1A53-443A-A510-A51F4F94107A}" v="56" dt="2023-06-10T11:28:15.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0125" autoAdjust="0"/>
  </p:normalViewPr>
  <p:slideViewPr>
    <p:cSldViewPr snapToGrid="0">
      <p:cViewPr varScale="1">
        <p:scale>
          <a:sx n="58" d="100"/>
          <a:sy n="58" d="100"/>
        </p:scale>
        <p:origin x="1591" y="29"/>
      </p:cViewPr>
      <p:guideLst>
        <p:guide orient="horz" pos="2160"/>
        <p:guide pos="3840"/>
      </p:guideLst>
    </p:cSldViewPr>
  </p:slideViewPr>
  <p:notesTextViewPr>
    <p:cViewPr>
      <p:scale>
        <a:sx n="1" d="1"/>
        <a:sy n="1" d="1"/>
      </p:scale>
      <p:origin x="0" y="0"/>
    </p:cViewPr>
  </p:notesTextViewPr>
  <p:sorterViewPr>
    <p:cViewPr>
      <p:scale>
        <a:sx n="100" d="100"/>
        <a:sy n="100" d="100"/>
      </p:scale>
      <p:origin x="0" y="-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84C8F24C-1A53-443A-A510-A51F4F94107A}"/>
    <pc:docChg chg="undo custSel addSld delSld modSld">
      <pc:chgData name="MAZEN KHERALLAH" userId="4d8bae32aa458b2a" providerId="LiveId" clId="{84C8F24C-1A53-443A-A510-A51F4F94107A}" dt="2023-06-10T11:29:09.426" v="59" actId="1076"/>
      <pc:docMkLst>
        <pc:docMk/>
      </pc:docMkLst>
      <pc:sldChg chg="delSp modSp del mod">
        <pc:chgData name="MAZEN KHERALLAH" userId="4d8bae32aa458b2a" providerId="LiveId" clId="{84C8F24C-1A53-443A-A510-A51F4F94107A}" dt="2023-06-10T11:28:47.148" v="56" actId="47"/>
        <pc:sldMkLst>
          <pc:docMk/>
          <pc:sldMk cId="1782731124" sldId="2081"/>
        </pc:sldMkLst>
        <pc:spChg chg="mod">
          <ac:chgData name="MAZEN KHERALLAH" userId="4d8bae32aa458b2a" providerId="LiveId" clId="{84C8F24C-1A53-443A-A510-A51F4F94107A}" dt="2023-06-10T11:25:59.896" v="13" actId="1076"/>
          <ac:spMkLst>
            <pc:docMk/>
            <pc:sldMk cId="1782731124" sldId="2081"/>
            <ac:spMk id="2" creationId="{00000000-0000-0000-0000-000000000000}"/>
          </ac:spMkLst>
        </pc:spChg>
        <pc:graphicFrameChg chg="mod">
          <ac:chgData name="MAZEN KHERALLAH" userId="4d8bae32aa458b2a" providerId="LiveId" clId="{84C8F24C-1A53-443A-A510-A51F4F94107A}" dt="2023-06-10T11:26:53.166" v="39"/>
          <ac:graphicFrameMkLst>
            <pc:docMk/>
            <pc:sldMk cId="1782731124" sldId="2081"/>
            <ac:graphicFrameMk id="7" creationId="{5C832788-6BEA-0DA8-0E30-341723660C62}"/>
          </ac:graphicFrameMkLst>
        </pc:graphicFrameChg>
        <pc:picChg chg="del">
          <ac:chgData name="MAZEN KHERALLAH" userId="4d8bae32aa458b2a" providerId="LiveId" clId="{84C8F24C-1A53-443A-A510-A51F4F94107A}" dt="2023-06-10T11:27:05" v="40"/>
          <ac:picMkLst>
            <pc:docMk/>
            <pc:sldMk cId="1782731124" sldId="2081"/>
            <ac:picMk id="3" creationId="{9083150A-17FE-9B7C-8BBD-16CC2F0962FC}"/>
          </ac:picMkLst>
        </pc:picChg>
        <pc:picChg chg="mod">
          <ac:chgData name="MAZEN KHERALLAH" userId="4d8bae32aa458b2a" providerId="LiveId" clId="{84C8F24C-1A53-443A-A510-A51F4F94107A}" dt="2023-06-10T11:26:34.456" v="37" actId="1076"/>
          <ac:picMkLst>
            <pc:docMk/>
            <pc:sldMk cId="1782731124" sldId="2081"/>
            <ac:picMk id="6" creationId="{4123FFC7-4E81-44CE-15A0-833E2E0F90B5}"/>
          </ac:picMkLst>
        </pc:picChg>
      </pc:sldChg>
      <pc:sldChg chg="addSp delSp modSp add mod">
        <pc:chgData name="MAZEN KHERALLAH" userId="4d8bae32aa458b2a" providerId="LiveId" clId="{84C8F24C-1A53-443A-A510-A51F4F94107A}" dt="2023-06-10T11:29:09.426" v="59" actId="1076"/>
        <pc:sldMkLst>
          <pc:docMk/>
          <pc:sldMk cId="2293802485" sldId="2098"/>
        </pc:sldMkLst>
        <pc:spChg chg="mod">
          <ac:chgData name="MAZEN KHERALLAH" userId="4d8bae32aa458b2a" providerId="LiveId" clId="{84C8F24C-1A53-443A-A510-A51F4F94107A}" dt="2023-06-10T11:27:25.586" v="46" actId="688"/>
          <ac:spMkLst>
            <pc:docMk/>
            <pc:sldMk cId="2293802485" sldId="2098"/>
            <ac:spMk id="2" creationId="{00000000-0000-0000-0000-000000000000}"/>
          </ac:spMkLst>
        </pc:spChg>
        <pc:spChg chg="add mod">
          <ac:chgData name="MAZEN KHERALLAH" userId="4d8bae32aa458b2a" providerId="LiveId" clId="{84C8F24C-1A53-443A-A510-A51F4F94107A}" dt="2023-06-10T11:28:15.936" v="54" actId="164"/>
          <ac:spMkLst>
            <pc:docMk/>
            <pc:sldMk cId="2293802485" sldId="2098"/>
            <ac:spMk id="4" creationId="{8BCEE7DA-84BD-DEA5-D8C3-287142DD24C3}"/>
          </ac:spMkLst>
        </pc:spChg>
        <pc:spChg chg="add mod">
          <ac:chgData name="MAZEN KHERALLAH" userId="4d8bae32aa458b2a" providerId="LiveId" clId="{84C8F24C-1A53-443A-A510-A51F4F94107A}" dt="2023-06-10T11:28:15.936" v="54" actId="164"/>
          <ac:spMkLst>
            <pc:docMk/>
            <pc:sldMk cId="2293802485" sldId="2098"/>
            <ac:spMk id="5" creationId="{EA17C7D4-3398-E97B-B162-82D71EACF58F}"/>
          </ac:spMkLst>
        </pc:spChg>
        <pc:grpChg chg="add mod">
          <ac:chgData name="MAZEN KHERALLAH" userId="4d8bae32aa458b2a" providerId="LiveId" clId="{84C8F24C-1A53-443A-A510-A51F4F94107A}" dt="2023-06-10T11:28:25.206" v="55" actId="12788"/>
          <ac:grpSpMkLst>
            <pc:docMk/>
            <pc:sldMk cId="2293802485" sldId="2098"/>
            <ac:grpSpMk id="8" creationId="{DA0859C4-1AEC-E6DB-7599-BE26D8BE603A}"/>
          </ac:grpSpMkLst>
        </pc:grpChg>
        <pc:graphicFrameChg chg="del mod">
          <ac:chgData name="MAZEN KHERALLAH" userId="4d8bae32aa458b2a" providerId="LiveId" clId="{84C8F24C-1A53-443A-A510-A51F4F94107A}" dt="2023-06-10T11:27:12.718" v="43" actId="478"/>
          <ac:graphicFrameMkLst>
            <pc:docMk/>
            <pc:sldMk cId="2293802485" sldId="2098"/>
            <ac:graphicFrameMk id="7" creationId="{5C832788-6BEA-0DA8-0E30-341723660C62}"/>
          </ac:graphicFrameMkLst>
        </pc:graphicFrameChg>
        <pc:picChg chg="mod">
          <ac:chgData name="MAZEN KHERALLAH" userId="4d8bae32aa458b2a" providerId="LiveId" clId="{84C8F24C-1A53-443A-A510-A51F4F94107A}" dt="2023-06-10T11:29:09.426" v="59" actId="1076"/>
          <ac:picMkLst>
            <pc:docMk/>
            <pc:sldMk cId="2293802485" sldId="2098"/>
            <ac:picMk id="6" creationId="{4123FFC7-4E81-44CE-15A0-833E2E0F90B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D2D0-224D-4636-8391-A5D3D9334CAC}" type="doc">
      <dgm:prSet loTypeId="urn:microsoft.com/office/officeart/2005/8/layout/process3" loCatId="list" qsTypeId="urn:microsoft.com/office/officeart/2005/8/quickstyle/simple1" qsCatId="simple" csTypeId="urn:microsoft.com/office/officeart/2005/8/colors/accent1_2" csCatId="accent1" phldr="1"/>
      <dgm:spPr/>
      <dgm:t>
        <a:bodyPr/>
        <a:lstStyle/>
        <a:p>
          <a:endParaRPr lang="en-US"/>
        </a:p>
      </dgm:t>
    </dgm:pt>
    <dgm:pt modelId="{F520CC2F-D85F-47E2-B49B-E3E9FE684EFB}">
      <dgm:prSet phldrT="[Text]"/>
      <dgm:spPr/>
      <dgm:t>
        <a:bodyPr/>
        <a:lstStyle/>
        <a:p>
          <a:r>
            <a:rPr lang="en-US" dirty="0"/>
            <a:t>2 RCT (pilot studies) </a:t>
          </a:r>
        </a:p>
      </dgm:t>
    </dgm:pt>
    <dgm:pt modelId="{68E72554-8796-4CCA-B49D-B99261B1F2A7}" type="parTrans" cxnId="{9F91B310-0AEF-413B-90A1-1A9149E9F3A1}">
      <dgm:prSet/>
      <dgm:spPr/>
      <dgm:t>
        <a:bodyPr/>
        <a:lstStyle/>
        <a:p>
          <a:endParaRPr lang="en-US"/>
        </a:p>
      </dgm:t>
    </dgm:pt>
    <dgm:pt modelId="{3E57C97C-E38B-4D21-B364-14BC691D4B34}" type="sibTrans" cxnId="{9F91B310-0AEF-413B-90A1-1A9149E9F3A1}">
      <dgm:prSet/>
      <dgm:spPr/>
      <dgm:t>
        <a:bodyPr/>
        <a:lstStyle/>
        <a:p>
          <a:endParaRPr lang="en-US"/>
        </a:p>
      </dgm:t>
    </dgm:pt>
    <dgm:pt modelId="{CD5A03D9-4908-448C-8F86-CCE6D26A4DDE}">
      <dgm:prSet phldrT="[Text]"/>
      <dgm:spPr/>
      <dgm:t>
        <a:bodyPr/>
        <a:lstStyle/>
        <a:p>
          <a:r>
            <a:rPr lang="en-US" dirty="0"/>
            <a:t>3 Systematic reviews</a:t>
          </a:r>
        </a:p>
      </dgm:t>
    </dgm:pt>
    <dgm:pt modelId="{D2821F06-E503-4654-AD13-A93A8AFBA9E6}" type="parTrans" cxnId="{7671A034-5169-4760-B9B8-F8D12AB416C8}">
      <dgm:prSet/>
      <dgm:spPr/>
      <dgm:t>
        <a:bodyPr/>
        <a:lstStyle/>
        <a:p>
          <a:endParaRPr lang="en-US"/>
        </a:p>
      </dgm:t>
    </dgm:pt>
    <dgm:pt modelId="{B53B42A7-CFC5-4764-866A-57F871FCC509}" type="sibTrans" cxnId="{7671A034-5169-4760-B9B8-F8D12AB416C8}">
      <dgm:prSet/>
      <dgm:spPr/>
      <dgm:t>
        <a:bodyPr/>
        <a:lstStyle/>
        <a:p>
          <a:endParaRPr lang="en-US"/>
        </a:p>
      </dgm:t>
    </dgm:pt>
    <dgm:pt modelId="{55442D73-63CE-42A7-B445-C12524A4FF0B}">
      <dgm:prSet phldrT="[Text]"/>
      <dgm:spPr/>
      <dgm:t>
        <a:bodyPr/>
        <a:lstStyle/>
        <a:p>
          <a:r>
            <a:rPr lang="en-US" dirty="0"/>
            <a:t>Area to cover </a:t>
          </a:r>
        </a:p>
      </dgm:t>
    </dgm:pt>
    <dgm:pt modelId="{E9DB1383-2F8C-498C-B723-A29271134912}" type="parTrans" cxnId="{A98E4320-DFB3-463A-A3DC-FE3A684875DF}">
      <dgm:prSet/>
      <dgm:spPr/>
      <dgm:t>
        <a:bodyPr/>
        <a:lstStyle/>
        <a:p>
          <a:endParaRPr lang="en-US"/>
        </a:p>
      </dgm:t>
    </dgm:pt>
    <dgm:pt modelId="{833ECCF9-84BF-4771-A0BF-D8828D2E1A09}" type="sibTrans" cxnId="{A98E4320-DFB3-463A-A3DC-FE3A684875DF}">
      <dgm:prSet/>
      <dgm:spPr/>
      <dgm:t>
        <a:bodyPr/>
        <a:lstStyle/>
        <a:p>
          <a:endParaRPr lang="en-US"/>
        </a:p>
      </dgm:t>
    </dgm:pt>
    <dgm:pt modelId="{2D2748D2-29A5-4024-98FF-EB7F06D715AF}">
      <dgm:prSet phldrT="[Text]"/>
      <dgm:spPr/>
      <dgm:t>
        <a:bodyPr/>
        <a:lstStyle/>
        <a:p>
          <a:r>
            <a:rPr lang="en-US" dirty="0"/>
            <a:t>Initiation criteria</a:t>
          </a:r>
        </a:p>
      </dgm:t>
    </dgm:pt>
    <dgm:pt modelId="{2FE8E02B-B26F-4B13-BF7F-FF24AE935C8B}" type="parTrans" cxnId="{1AEBBAFC-6689-4EB6-9D48-CF69D25050D7}">
      <dgm:prSet/>
      <dgm:spPr/>
      <dgm:t>
        <a:bodyPr/>
        <a:lstStyle/>
        <a:p>
          <a:endParaRPr lang="en-US"/>
        </a:p>
      </dgm:t>
    </dgm:pt>
    <dgm:pt modelId="{FA4353AC-01E3-4386-AEED-DE2B80FAD859}" type="sibTrans" cxnId="{1AEBBAFC-6689-4EB6-9D48-CF69D25050D7}">
      <dgm:prSet/>
      <dgm:spPr/>
      <dgm:t>
        <a:bodyPr/>
        <a:lstStyle/>
        <a:p>
          <a:endParaRPr lang="en-US"/>
        </a:p>
      </dgm:t>
    </dgm:pt>
    <dgm:pt modelId="{B3EBA9F8-4E4D-40BA-8DF1-649228CA1114}">
      <dgm:prSet phldrT="[Text]"/>
      <dgm:spPr/>
      <dgm:t>
        <a:bodyPr/>
        <a:lstStyle/>
        <a:p>
          <a:r>
            <a:rPr lang="en-US" dirty="0"/>
            <a:t>5 observational studies </a:t>
          </a:r>
        </a:p>
      </dgm:t>
    </dgm:pt>
    <dgm:pt modelId="{BD4371AD-538F-4539-87FC-4ED2ED4ECCB7}" type="parTrans" cxnId="{500E853A-EE58-426E-BFC5-5D2DEC809EC8}">
      <dgm:prSet/>
      <dgm:spPr/>
      <dgm:t>
        <a:bodyPr/>
        <a:lstStyle/>
        <a:p>
          <a:endParaRPr lang="en-US"/>
        </a:p>
      </dgm:t>
    </dgm:pt>
    <dgm:pt modelId="{76C2D287-1926-4BD4-A0D7-65FD5C95D7AE}" type="sibTrans" cxnId="{500E853A-EE58-426E-BFC5-5D2DEC809EC8}">
      <dgm:prSet/>
      <dgm:spPr/>
      <dgm:t>
        <a:bodyPr/>
        <a:lstStyle/>
        <a:p>
          <a:endParaRPr lang="en-US"/>
        </a:p>
      </dgm:t>
    </dgm:pt>
    <dgm:pt modelId="{9BA81A7A-74F4-4B91-9CA3-B6C4543C23FC}">
      <dgm:prSet phldrT="[Text]"/>
      <dgm:spPr/>
      <dgm:t>
        <a:bodyPr/>
        <a:lstStyle/>
        <a:p>
          <a:r>
            <a:rPr lang="en-US" dirty="0"/>
            <a:t>Dosing &amp; duration of therapy</a:t>
          </a:r>
        </a:p>
      </dgm:t>
    </dgm:pt>
    <dgm:pt modelId="{363EAC23-1CC7-467E-AF29-A40983495DC3}" type="parTrans" cxnId="{D519C981-ED1E-4C3B-9493-BAF3CE962E97}">
      <dgm:prSet/>
      <dgm:spPr/>
      <dgm:t>
        <a:bodyPr/>
        <a:lstStyle/>
        <a:p>
          <a:endParaRPr lang="en-US"/>
        </a:p>
      </dgm:t>
    </dgm:pt>
    <dgm:pt modelId="{E753AC0A-F6A9-44E0-ABFD-3E0EEF79483C}" type="sibTrans" cxnId="{D519C981-ED1E-4C3B-9493-BAF3CE962E97}">
      <dgm:prSet/>
      <dgm:spPr/>
      <dgm:t>
        <a:bodyPr/>
        <a:lstStyle/>
        <a:p>
          <a:endParaRPr lang="en-US"/>
        </a:p>
      </dgm:t>
    </dgm:pt>
    <dgm:pt modelId="{11A66248-C258-4F32-A627-0B46405F3D13}">
      <dgm:prSet phldrT="[Text]"/>
      <dgm:spPr/>
      <dgm:t>
        <a:bodyPr/>
        <a:lstStyle/>
        <a:p>
          <a:r>
            <a:rPr lang="en-US" dirty="0"/>
            <a:t>Efficacy &amp; safety Outcome</a:t>
          </a:r>
        </a:p>
      </dgm:t>
    </dgm:pt>
    <dgm:pt modelId="{38E55D9D-8A62-4EED-83DD-8F8A0CC5B9A5}" type="parTrans" cxnId="{AFB5039A-4185-4BC0-AFEE-C6AB2BF5469B}">
      <dgm:prSet/>
      <dgm:spPr/>
      <dgm:t>
        <a:bodyPr/>
        <a:lstStyle/>
        <a:p>
          <a:endParaRPr lang="en-US"/>
        </a:p>
      </dgm:t>
    </dgm:pt>
    <dgm:pt modelId="{6E4A724F-2C82-4176-B398-C3D793C5572E}" type="sibTrans" cxnId="{AFB5039A-4185-4BC0-AFEE-C6AB2BF5469B}">
      <dgm:prSet/>
      <dgm:spPr/>
      <dgm:t>
        <a:bodyPr/>
        <a:lstStyle/>
        <a:p>
          <a:endParaRPr lang="en-US"/>
        </a:p>
      </dgm:t>
    </dgm:pt>
    <dgm:pt modelId="{A9182A25-4B1A-0F4D-B2D9-7FBF4601B78B}">
      <dgm:prSet phldrT="[Text]"/>
      <dgm:spPr/>
      <dgm:t>
        <a:bodyPr/>
        <a:lstStyle/>
        <a:p>
          <a:r>
            <a:rPr lang="en-US" dirty="0"/>
            <a:t>NRT Literature </a:t>
          </a:r>
        </a:p>
      </dgm:t>
    </dgm:pt>
    <dgm:pt modelId="{A0D77581-452E-184D-97D6-F753D9D43F39}" type="parTrans" cxnId="{848BA949-3B63-E14A-9C0B-66F73EF16EBF}">
      <dgm:prSet/>
      <dgm:spPr/>
      <dgm:t>
        <a:bodyPr/>
        <a:lstStyle/>
        <a:p>
          <a:endParaRPr lang="en-US"/>
        </a:p>
      </dgm:t>
    </dgm:pt>
    <dgm:pt modelId="{AA3BEA50-334A-AF42-84DB-870EDF04A974}" type="sibTrans" cxnId="{848BA949-3B63-E14A-9C0B-66F73EF16EBF}">
      <dgm:prSet/>
      <dgm:spPr/>
      <dgm:t>
        <a:bodyPr/>
        <a:lstStyle/>
        <a:p>
          <a:endParaRPr lang="en-US"/>
        </a:p>
      </dgm:t>
    </dgm:pt>
    <dgm:pt modelId="{AF8B290C-DE3D-B346-B007-3A5F695DEFC1}" type="pres">
      <dgm:prSet presAssocID="{FE7FD2D0-224D-4636-8391-A5D3D9334CAC}" presName="linearFlow" presStyleCnt="0">
        <dgm:presLayoutVars>
          <dgm:dir/>
          <dgm:animLvl val="lvl"/>
          <dgm:resizeHandles val="exact"/>
        </dgm:presLayoutVars>
      </dgm:prSet>
      <dgm:spPr/>
    </dgm:pt>
    <dgm:pt modelId="{89AD9659-61DA-4C4A-8A8F-83AAEABADBA6}" type="pres">
      <dgm:prSet presAssocID="{A9182A25-4B1A-0F4D-B2D9-7FBF4601B78B}" presName="composite" presStyleCnt="0"/>
      <dgm:spPr/>
    </dgm:pt>
    <dgm:pt modelId="{B2E916F6-06D1-AE4F-8971-241B2AC21F1B}" type="pres">
      <dgm:prSet presAssocID="{A9182A25-4B1A-0F4D-B2D9-7FBF4601B78B}" presName="parTx" presStyleLbl="node1" presStyleIdx="0" presStyleCnt="2">
        <dgm:presLayoutVars>
          <dgm:chMax val="0"/>
          <dgm:chPref val="0"/>
          <dgm:bulletEnabled val="1"/>
        </dgm:presLayoutVars>
      </dgm:prSet>
      <dgm:spPr/>
    </dgm:pt>
    <dgm:pt modelId="{E18F132E-5A0E-FF43-83BE-7EAF88788A5D}" type="pres">
      <dgm:prSet presAssocID="{A9182A25-4B1A-0F4D-B2D9-7FBF4601B78B}" presName="parSh" presStyleLbl="node1" presStyleIdx="0" presStyleCnt="2"/>
      <dgm:spPr/>
    </dgm:pt>
    <dgm:pt modelId="{B26500A2-97E0-3443-8D20-F8B3B523D668}" type="pres">
      <dgm:prSet presAssocID="{A9182A25-4B1A-0F4D-B2D9-7FBF4601B78B}" presName="desTx" presStyleLbl="fgAcc1" presStyleIdx="0" presStyleCnt="2" custScaleX="134703">
        <dgm:presLayoutVars>
          <dgm:bulletEnabled val="1"/>
        </dgm:presLayoutVars>
      </dgm:prSet>
      <dgm:spPr/>
    </dgm:pt>
    <dgm:pt modelId="{03F67A56-5AFC-444A-9F8E-F280EB6EB5A6}" type="pres">
      <dgm:prSet presAssocID="{AA3BEA50-334A-AF42-84DB-870EDF04A974}" presName="sibTrans" presStyleLbl="sibTrans2D1" presStyleIdx="0" presStyleCnt="1"/>
      <dgm:spPr/>
    </dgm:pt>
    <dgm:pt modelId="{184380A2-CD76-AF4B-8AF0-C0A86034D85C}" type="pres">
      <dgm:prSet presAssocID="{AA3BEA50-334A-AF42-84DB-870EDF04A974}" presName="connTx" presStyleLbl="sibTrans2D1" presStyleIdx="0" presStyleCnt="1"/>
      <dgm:spPr/>
    </dgm:pt>
    <dgm:pt modelId="{1F88C9E4-94DA-A641-8C96-715EBFC609E6}" type="pres">
      <dgm:prSet presAssocID="{55442D73-63CE-42A7-B445-C12524A4FF0B}" presName="composite" presStyleCnt="0"/>
      <dgm:spPr/>
    </dgm:pt>
    <dgm:pt modelId="{D096BFCE-54DB-1E40-8418-A288902F0D7A}" type="pres">
      <dgm:prSet presAssocID="{55442D73-63CE-42A7-B445-C12524A4FF0B}" presName="parTx" presStyleLbl="node1" presStyleIdx="0" presStyleCnt="2">
        <dgm:presLayoutVars>
          <dgm:chMax val="0"/>
          <dgm:chPref val="0"/>
          <dgm:bulletEnabled val="1"/>
        </dgm:presLayoutVars>
      </dgm:prSet>
      <dgm:spPr/>
    </dgm:pt>
    <dgm:pt modelId="{87B6CB8F-F791-A243-83FC-ADA29252ADB8}" type="pres">
      <dgm:prSet presAssocID="{55442D73-63CE-42A7-B445-C12524A4FF0B}" presName="parSh" presStyleLbl="node1" presStyleIdx="1" presStyleCnt="2"/>
      <dgm:spPr/>
    </dgm:pt>
    <dgm:pt modelId="{11A1D376-6553-FB4E-A6B4-3A3C75F7660B}" type="pres">
      <dgm:prSet presAssocID="{55442D73-63CE-42A7-B445-C12524A4FF0B}" presName="desTx" presStyleLbl="fgAcc1" presStyleIdx="1" presStyleCnt="2" custScaleX="116948">
        <dgm:presLayoutVars>
          <dgm:bulletEnabled val="1"/>
        </dgm:presLayoutVars>
      </dgm:prSet>
      <dgm:spPr/>
    </dgm:pt>
  </dgm:ptLst>
  <dgm:cxnLst>
    <dgm:cxn modelId="{5CA24002-A06E-AD4A-B82A-B099C8B366EE}" type="presOf" srcId="{B3EBA9F8-4E4D-40BA-8DF1-649228CA1114}" destId="{B26500A2-97E0-3443-8D20-F8B3B523D668}" srcOrd="0" destOrd="1" presId="urn:microsoft.com/office/officeart/2005/8/layout/process3"/>
    <dgm:cxn modelId="{9F91B310-0AEF-413B-90A1-1A9149E9F3A1}" srcId="{A9182A25-4B1A-0F4D-B2D9-7FBF4601B78B}" destId="{F520CC2F-D85F-47E2-B49B-E3E9FE684EFB}" srcOrd="0" destOrd="0" parTransId="{68E72554-8796-4CCA-B49D-B99261B1F2A7}" sibTransId="{3E57C97C-E38B-4D21-B364-14BC691D4B34}"/>
    <dgm:cxn modelId="{F92B7F1A-9980-B94F-9B7C-83E0015897D8}" type="presOf" srcId="{2D2748D2-29A5-4024-98FF-EB7F06D715AF}" destId="{11A1D376-6553-FB4E-A6B4-3A3C75F7660B}" srcOrd="0" destOrd="0" presId="urn:microsoft.com/office/officeart/2005/8/layout/process3"/>
    <dgm:cxn modelId="{A98E4320-DFB3-463A-A3DC-FE3A684875DF}" srcId="{FE7FD2D0-224D-4636-8391-A5D3D9334CAC}" destId="{55442D73-63CE-42A7-B445-C12524A4FF0B}" srcOrd="1" destOrd="0" parTransId="{E9DB1383-2F8C-498C-B723-A29271134912}" sibTransId="{833ECCF9-84BF-4771-A0BF-D8828D2E1A09}"/>
    <dgm:cxn modelId="{4B33CD21-5F29-2A44-8F12-C4DB9433A151}" type="presOf" srcId="{55442D73-63CE-42A7-B445-C12524A4FF0B}" destId="{87B6CB8F-F791-A243-83FC-ADA29252ADB8}" srcOrd="1" destOrd="0" presId="urn:microsoft.com/office/officeart/2005/8/layout/process3"/>
    <dgm:cxn modelId="{E6893526-93F0-5947-A0C3-7484E81104F4}" type="presOf" srcId="{F520CC2F-D85F-47E2-B49B-E3E9FE684EFB}" destId="{B26500A2-97E0-3443-8D20-F8B3B523D668}" srcOrd="0" destOrd="0" presId="urn:microsoft.com/office/officeart/2005/8/layout/process3"/>
    <dgm:cxn modelId="{DAEC2733-27C7-2647-B538-AEA518E0CC92}" type="presOf" srcId="{9BA81A7A-74F4-4B91-9CA3-B6C4543C23FC}" destId="{11A1D376-6553-FB4E-A6B4-3A3C75F7660B}" srcOrd="0" destOrd="1" presId="urn:microsoft.com/office/officeart/2005/8/layout/process3"/>
    <dgm:cxn modelId="{7671A034-5169-4760-B9B8-F8D12AB416C8}" srcId="{A9182A25-4B1A-0F4D-B2D9-7FBF4601B78B}" destId="{CD5A03D9-4908-448C-8F86-CCE6D26A4DDE}" srcOrd="2" destOrd="0" parTransId="{D2821F06-E503-4654-AD13-A93A8AFBA9E6}" sibTransId="{B53B42A7-CFC5-4764-866A-57F871FCC509}"/>
    <dgm:cxn modelId="{500E853A-EE58-426E-BFC5-5D2DEC809EC8}" srcId="{A9182A25-4B1A-0F4D-B2D9-7FBF4601B78B}" destId="{B3EBA9F8-4E4D-40BA-8DF1-649228CA1114}" srcOrd="1" destOrd="0" parTransId="{BD4371AD-538F-4539-87FC-4ED2ED4ECCB7}" sibTransId="{76C2D287-1926-4BD4-A0D7-65FD5C95D7AE}"/>
    <dgm:cxn modelId="{33650362-B3CE-3D4D-82C6-FD7DE447C314}" type="presOf" srcId="{11A66248-C258-4F32-A627-0B46405F3D13}" destId="{11A1D376-6553-FB4E-A6B4-3A3C75F7660B}" srcOrd="0" destOrd="2" presId="urn:microsoft.com/office/officeart/2005/8/layout/process3"/>
    <dgm:cxn modelId="{848BA949-3B63-E14A-9C0B-66F73EF16EBF}" srcId="{FE7FD2D0-224D-4636-8391-A5D3D9334CAC}" destId="{A9182A25-4B1A-0F4D-B2D9-7FBF4601B78B}" srcOrd="0" destOrd="0" parTransId="{A0D77581-452E-184D-97D6-F753D9D43F39}" sibTransId="{AA3BEA50-334A-AF42-84DB-870EDF04A974}"/>
    <dgm:cxn modelId="{98C2E069-CB0C-EC41-9846-D8E86AA565C7}" type="presOf" srcId="{AA3BEA50-334A-AF42-84DB-870EDF04A974}" destId="{184380A2-CD76-AF4B-8AF0-C0A86034D85C}" srcOrd="1" destOrd="0" presId="urn:microsoft.com/office/officeart/2005/8/layout/process3"/>
    <dgm:cxn modelId="{F844E54B-E17B-1147-836C-DBA5FEE54A4A}" type="presOf" srcId="{A9182A25-4B1A-0F4D-B2D9-7FBF4601B78B}" destId="{B2E916F6-06D1-AE4F-8971-241B2AC21F1B}" srcOrd="0" destOrd="0" presId="urn:microsoft.com/office/officeart/2005/8/layout/process3"/>
    <dgm:cxn modelId="{B7AB684D-9937-884B-90DE-F378C007FC1C}" type="presOf" srcId="{55442D73-63CE-42A7-B445-C12524A4FF0B}" destId="{D096BFCE-54DB-1E40-8418-A288902F0D7A}" srcOrd="0" destOrd="0" presId="urn:microsoft.com/office/officeart/2005/8/layout/process3"/>
    <dgm:cxn modelId="{71C7D94F-395F-8E41-90EE-18C71B84F9ED}" type="presOf" srcId="{FE7FD2D0-224D-4636-8391-A5D3D9334CAC}" destId="{AF8B290C-DE3D-B346-B007-3A5F695DEFC1}" srcOrd="0" destOrd="0" presId="urn:microsoft.com/office/officeart/2005/8/layout/process3"/>
    <dgm:cxn modelId="{D519C981-ED1E-4C3B-9493-BAF3CE962E97}" srcId="{55442D73-63CE-42A7-B445-C12524A4FF0B}" destId="{9BA81A7A-74F4-4B91-9CA3-B6C4543C23FC}" srcOrd="1" destOrd="0" parTransId="{363EAC23-1CC7-467E-AF29-A40983495DC3}" sibTransId="{E753AC0A-F6A9-44E0-ABFD-3E0EEF79483C}"/>
    <dgm:cxn modelId="{AFB5039A-4185-4BC0-AFEE-C6AB2BF5469B}" srcId="{55442D73-63CE-42A7-B445-C12524A4FF0B}" destId="{11A66248-C258-4F32-A627-0B46405F3D13}" srcOrd="2" destOrd="0" parTransId="{38E55D9D-8A62-4EED-83DD-8F8A0CC5B9A5}" sibTransId="{6E4A724F-2C82-4176-B398-C3D793C5572E}"/>
    <dgm:cxn modelId="{9294AEAF-9DD8-A147-AE81-A9CC6CEC3CEE}" type="presOf" srcId="{AA3BEA50-334A-AF42-84DB-870EDF04A974}" destId="{03F67A56-5AFC-444A-9F8E-F280EB6EB5A6}" srcOrd="0" destOrd="0" presId="urn:microsoft.com/office/officeart/2005/8/layout/process3"/>
    <dgm:cxn modelId="{7AA3BDC6-0BDB-A840-BDBD-0D49453EE264}" type="presOf" srcId="{A9182A25-4B1A-0F4D-B2D9-7FBF4601B78B}" destId="{E18F132E-5A0E-FF43-83BE-7EAF88788A5D}" srcOrd="1" destOrd="0" presId="urn:microsoft.com/office/officeart/2005/8/layout/process3"/>
    <dgm:cxn modelId="{82E41EE6-076C-494B-A19F-84989D7198D0}" type="presOf" srcId="{CD5A03D9-4908-448C-8F86-CCE6D26A4DDE}" destId="{B26500A2-97E0-3443-8D20-F8B3B523D668}" srcOrd="0" destOrd="2" presId="urn:microsoft.com/office/officeart/2005/8/layout/process3"/>
    <dgm:cxn modelId="{1AEBBAFC-6689-4EB6-9D48-CF69D25050D7}" srcId="{55442D73-63CE-42A7-B445-C12524A4FF0B}" destId="{2D2748D2-29A5-4024-98FF-EB7F06D715AF}" srcOrd="0" destOrd="0" parTransId="{2FE8E02B-B26F-4B13-BF7F-FF24AE935C8B}" sibTransId="{FA4353AC-01E3-4386-AEED-DE2B80FAD859}"/>
    <dgm:cxn modelId="{7A6107D7-D2B9-AD40-98CB-7C7ACA07656D}" type="presParOf" srcId="{AF8B290C-DE3D-B346-B007-3A5F695DEFC1}" destId="{89AD9659-61DA-4C4A-8A8F-83AAEABADBA6}" srcOrd="0" destOrd="0" presId="urn:microsoft.com/office/officeart/2005/8/layout/process3"/>
    <dgm:cxn modelId="{63215759-01C2-934E-B3A8-FA3211A02B2D}" type="presParOf" srcId="{89AD9659-61DA-4C4A-8A8F-83AAEABADBA6}" destId="{B2E916F6-06D1-AE4F-8971-241B2AC21F1B}" srcOrd="0" destOrd="0" presId="urn:microsoft.com/office/officeart/2005/8/layout/process3"/>
    <dgm:cxn modelId="{F3C22F55-E8C0-AA48-A42E-77FABFA74981}" type="presParOf" srcId="{89AD9659-61DA-4C4A-8A8F-83AAEABADBA6}" destId="{E18F132E-5A0E-FF43-83BE-7EAF88788A5D}" srcOrd="1" destOrd="0" presId="urn:microsoft.com/office/officeart/2005/8/layout/process3"/>
    <dgm:cxn modelId="{C53AC8FE-0BF5-C948-BA88-573A7687063C}" type="presParOf" srcId="{89AD9659-61DA-4C4A-8A8F-83AAEABADBA6}" destId="{B26500A2-97E0-3443-8D20-F8B3B523D668}" srcOrd="2" destOrd="0" presId="urn:microsoft.com/office/officeart/2005/8/layout/process3"/>
    <dgm:cxn modelId="{A6BBC0A4-58E0-C746-BF53-0F1DE2257E45}" type="presParOf" srcId="{AF8B290C-DE3D-B346-B007-3A5F695DEFC1}" destId="{03F67A56-5AFC-444A-9F8E-F280EB6EB5A6}" srcOrd="1" destOrd="0" presId="urn:microsoft.com/office/officeart/2005/8/layout/process3"/>
    <dgm:cxn modelId="{836D7C3B-4EBE-9E4B-9848-590F47F3233A}" type="presParOf" srcId="{03F67A56-5AFC-444A-9F8E-F280EB6EB5A6}" destId="{184380A2-CD76-AF4B-8AF0-C0A86034D85C}" srcOrd="0" destOrd="0" presId="urn:microsoft.com/office/officeart/2005/8/layout/process3"/>
    <dgm:cxn modelId="{47568909-A9C4-7144-BC89-A012D870CEBB}" type="presParOf" srcId="{AF8B290C-DE3D-B346-B007-3A5F695DEFC1}" destId="{1F88C9E4-94DA-A641-8C96-715EBFC609E6}" srcOrd="2" destOrd="0" presId="urn:microsoft.com/office/officeart/2005/8/layout/process3"/>
    <dgm:cxn modelId="{DEE60F78-34D5-6047-95C6-94F814AFA56B}" type="presParOf" srcId="{1F88C9E4-94DA-A641-8C96-715EBFC609E6}" destId="{D096BFCE-54DB-1E40-8418-A288902F0D7A}" srcOrd="0" destOrd="0" presId="urn:microsoft.com/office/officeart/2005/8/layout/process3"/>
    <dgm:cxn modelId="{54B20B8F-AFDB-1C4D-BA03-5EEDC28042D9}" type="presParOf" srcId="{1F88C9E4-94DA-A641-8C96-715EBFC609E6}" destId="{87B6CB8F-F791-A243-83FC-ADA29252ADB8}" srcOrd="1" destOrd="0" presId="urn:microsoft.com/office/officeart/2005/8/layout/process3"/>
    <dgm:cxn modelId="{452CFADD-4BC2-DB41-A2D0-A999DFEB81EF}" type="presParOf" srcId="{1F88C9E4-94DA-A641-8C96-715EBFC609E6}" destId="{11A1D376-6553-FB4E-A6B4-3A3C75F7660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132E-5A0E-FF43-83BE-7EAF88788A5D}">
      <dsp:nvSpPr>
        <dsp:cNvPr id="0" name=""/>
        <dsp:cNvSpPr/>
      </dsp:nvSpPr>
      <dsp:spPr>
        <a:xfrm>
          <a:off x="2895" y="650718"/>
          <a:ext cx="1726051" cy="7343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NRT Literature </a:t>
          </a:r>
        </a:p>
      </dsp:txBody>
      <dsp:txXfrm>
        <a:off x="2895" y="650718"/>
        <a:ext cx="1726051" cy="489600"/>
      </dsp:txXfrm>
    </dsp:sp>
    <dsp:sp modelId="{B26500A2-97E0-3443-8D20-F8B3B523D668}">
      <dsp:nvSpPr>
        <dsp:cNvPr id="0" name=""/>
        <dsp:cNvSpPr/>
      </dsp:nvSpPr>
      <dsp:spPr>
        <a:xfrm>
          <a:off x="56927" y="1140318"/>
          <a:ext cx="2325043" cy="23428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2 RCT (pilot studies) </a:t>
          </a:r>
        </a:p>
        <a:p>
          <a:pPr marL="171450" lvl="1" indent="-171450" algn="l" defTabSz="755650">
            <a:lnSpc>
              <a:spcPct val="90000"/>
            </a:lnSpc>
            <a:spcBef>
              <a:spcPct val="0"/>
            </a:spcBef>
            <a:spcAft>
              <a:spcPct val="15000"/>
            </a:spcAft>
            <a:buChar char="•"/>
          </a:pPr>
          <a:r>
            <a:rPr lang="en-US" sz="1700" kern="1200" dirty="0"/>
            <a:t>5 observational studies </a:t>
          </a:r>
        </a:p>
        <a:p>
          <a:pPr marL="171450" lvl="1" indent="-171450" algn="l" defTabSz="755650">
            <a:lnSpc>
              <a:spcPct val="90000"/>
            </a:lnSpc>
            <a:spcBef>
              <a:spcPct val="0"/>
            </a:spcBef>
            <a:spcAft>
              <a:spcPct val="15000"/>
            </a:spcAft>
            <a:buChar char="•"/>
          </a:pPr>
          <a:r>
            <a:rPr lang="en-US" sz="1700" kern="1200" dirty="0"/>
            <a:t>3 Systematic reviews</a:t>
          </a:r>
        </a:p>
      </dsp:txBody>
      <dsp:txXfrm>
        <a:off x="125025" y="1208416"/>
        <a:ext cx="2188847" cy="2206616"/>
      </dsp:txXfrm>
    </dsp:sp>
    <dsp:sp modelId="{03F67A56-5AFC-444A-9F8E-F280EB6EB5A6}">
      <dsp:nvSpPr>
        <dsp:cNvPr id="0" name=""/>
        <dsp:cNvSpPr/>
      </dsp:nvSpPr>
      <dsp:spPr>
        <a:xfrm>
          <a:off x="2065484" y="680650"/>
          <a:ext cx="713458" cy="429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65484" y="766597"/>
        <a:ext cx="584537" cy="257843"/>
      </dsp:txXfrm>
    </dsp:sp>
    <dsp:sp modelId="{87B6CB8F-F791-A243-83FC-ADA29252ADB8}">
      <dsp:nvSpPr>
        <dsp:cNvPr id="0" name=""/>
        <dsp:cNvSpPr/>
      </dsp:nvSpPr>
      <dsp:spPr>
        <a:xfrm>
          <a:off x="3075095" y="650718"/>
          <a:ext cx="1726051" cy="7343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Area to cover </a:t>
          </a:r>
        </a:p>
      </dsp:txBody>
      <dsp:txXfrm>
        <a:off x="3075095" y="650718"/>
        <a:ext cx="1726051" cy="489600"/>
      </dsp:txXfrm>
    </dsp:sp>
    <dsp:sp modelId="{11A1D376-6553-FB4E-A6B4-3A3C75F7660B}">
      <dsp:nvSpPr>
        <dsp:cNvPr id="0" name=""/>
        <dsp:cNvSpPr/>
      </dsp:nvSpPr>
      <dsp:spPr>
        <a:xfrm>
          <a:off x="3282358" y="1140318"/>
          <a:ext cx="2018583" cy="23428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Initiation criteria</a:t>
          </a:r>
        </a:p>
        <a:p>
          <a:pPr marL="171450" lvl="1" indent="-171450" algn="l" defTabSz="755650">
            <a:lnSpc>
              <a:spcPct val="90000"/>
            </a:lnSpc>
            <a:spcBef>
              <a:spcPct val="0"/>
            </a:spcBef>
            <a:spcAft>
              <a:spcPct val="15000"/>
            </a:spcAft>
            <a:buChar char="•"/>
          </a:pPr>
          <a:r>
            <a:rPr lang="en-US" sz="1700" kern="1200" dirty="0"/>
            <a:t>Dosing &amp; duration of therapy</a:t>
          </a:r>
        </a:p>
        <a:p>
          <a:pPr marL="171450" lvl="1" indent="-171450" algn="l" defTabSz="755650">
            <a:lnSpc>
              <a:spcPct val="90000"/>
            </a:lnSpc>
            <a:spcBef>
              <a:spcPct val="0"/>
            </a:spcBef>
            <a:spcAft>
              <a:spcPct val="15000"/>
            </a:spcAft>
            <a:buChar char="•"/>
          </a:pPr>
          <a:r>
            <a:rPr lang="en-US" sz="1700" kern="1200" dirty="0"/>
            <a:t>Efficacy &amp; safety Outcome</a:t>
          </a:r>
        </a:p>
      </dsp:txBody>
      <dsp:txXfrm>
        <a:off x="3341480" y="1199440"/>
        <a:ext cx="1900339" cy="2224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patients who are active smokers and admitted to the ICU, we often prescribe Nicotine Replacement Therapy (or NRT) to overcome nicotine withdrawal symptoms and reduce agitation, which could potentially lead to increased sedative and analgesic dosing. But what does the evidence say about its effectiveness and safety? Let's find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presentation was prepared by doctor </a:t>
            </a:r>
            <a:r>
              <a:rPr lang="en-US" b="1" dirty="0" err="1"/>
              <a:t>Namareq</a:t>
            </a:r>
            <a:r>
              <a:rPr lang="en-US" b="1" dirty="0"/>
              <a:t> </a:t>
            </a:r>
            <a:r>
              <a:rPr lang="en-US" b="1" dirty="0" err="1"/>
              <a:t>Aldardeer</a:t>
            </a:r>
            <a:r>
              <a:rPr lang="en-US" b="1" dirty="0"/>
              <a:t> who is a clinical pharmacist working at </a:t>
            </a:r>
            <a:r>
              <a:rPr lang="en-US" dirty="0">
                <a:solidFill>
                  <a:schemeClr val="tx1"/>
                </a:solidFill>
              </a:rPr>
              <a:t>King Faisal Specialist Hospital and Research Centre in Jeddah</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399317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NRT showed no effect on mortality, length of stay or mechanical ventilation days</a:t>
            </a:r>
          </a:p>
          <a:p>
            <a:r>
              <a:rPr lang="en-US" dirty="0"/>
              <a:t>One randomized controlled trial found a higher average time alive without delirium, sedation and coma in the NRT group </a:t>
            </a:r>
          </a:p>
          <a:p>
            <a:r>
              <a:rPr lang="en-US" dirty="0"/>
              <a:t>However a meta analysis found an association between NRT and increased delirium </a:t>
            </a:r>
          </a:p>
          <a:p>
            <a:endParaRPr lang="en-US" dirty="0"/>
          </a:p>
          <a:p>
            <a:r>
              <a:rPr lang="en-US" dirty="0"/>
              <a:t>As we can see that the evidence is inconclusive and the use of NRT in smoker ICU patients should be  on case by case bases and should be used with caution. </a:t>
            </a:r>
          </a:p>
        </p:txBody>
      </p:sp>
      <p:sp>
        <p:nvSpPr>
          <p:cNvPr id="4" name="Slide Number Placeholder 3"/>
          <p:cNvSpPr>
            <a:spLocks noGrp="1"/>
          </p:cNvSpPr>
          <p:nvPr>
            <p:ph type="sldNum" sz="quarter" idx="5"/>
          </p:nvPr>
        </p:nvSpPr>
        <p:spPr/>
        <p:txBody>
          <a:bodyPr/>
          <a:lstStyle/>
          <a:p>
            <a:fld id="{E9B4FB51-78FA-4313-B580-2758404E98A6}" type="slidenum">
              <a:rPr lang="en-US" smtClean="0"/>
              <a:t>10</a:t>
            </a:fld>
            <a:endParaRPr lang="en-US"/>
          </a:p>
        </p:txBody>
      </p:sp>
    </p:spTree>
    <p:extLst>
      <p:ext uri="{BB962C8B-B14F-4D97-AF65-F5344CB8AC3E}">
        <p14:creationId xmlns:p14="http://schemas.microsoft.com/office/powerpoint/2010/main" val="212781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decision is made to use nicotine replacement therapy, dosing is generally determined based on the smoking intensity of individuals. For patients with a heavy smoking habit exceeding 10 cigarettes per day, an initial higher dose of 21 mg per day is recommended, followed by a gradual tapering regimen. Alternatively, for patients with a lower smoking intensity, the initial dose of NRT begins at 14 mg per day, also with a tapering approach.</a:t>
            </a:r>
            <a:br>
              <a:rPr lang="en-US" dirty="0"/>
            </a:br>
            <a:br>
              <a:rPr lang="en-US" dirty="0"/>
            </a:br>
            <a:r>
              <a:rPr lang="en-US" dirty="0"/>
              <a:t>It is crucial to exercise caution when administering NRT to patients with peptic ulcer diseases, as its use may potentially impede the healing process. Furthermore, in patients with cardiovascular diseases, NRT should be approached with care, due to its potential to elevate heart rate and blood pressure. Additionally, it should be taken into consideration that Nicotine may exhibit delayed clearance in cases of moderate to severe renal and hepatic impairment.</a:t>
            </a:r>
            <a:br>
              <a:rPr lang="en-US" dirty="0"/>
            </a:br>
            <a:br>
              <a:rPr lang="en-US" dirty="0"/>
            </a:br>
            <a:r>
              <a:rPr lang="en-US" dirty="0"/>
              <a:t>Moreover, one important precaution to note is the necessity to remove the patch prior to undergoing an MRI scan, ensuring the safety of the procedure due to the aluminum content.</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11</a:t>
            </a:fld>
            <a:endParaRPr lang="en-US"/>
          </a:p>
        </p:txBody>
      </p:sp>
    </p:spTree>
    <p:extLst>
      <p:ext uri="{BB962C8B-B14F-4D97-AF65-F5344CB8AC3E}">
        <p14:creationId xmlns:p14="http://schemas.microsoft.com/office/powerpoint/2010/main" val="286765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a:t>
            </a:r>
          </a:p>
          <a:p>
            <a:r>
              <a:rPr lang="en-US" dirty="0"/>
              <a:t>please visit www. </a:t>
            </a:r>
            <a:r>
              <a:rPr lang="en-US" dirty="0" err="1"/>
              <a:t>icu</a:t>
            </a:r>
            <a:r>
              <a:rPr lang="en-US" dirty="0"/>
              <a:t> reach. com for more educational resources </a:t>
            </a:r>
          </a:p>
        </p:txBody>
      </p:sp>
      <p:sp>
        <p:nvSpPr>
          <p:cNvPr id="4" name="Slide Number Placeholder 3"/>
          <p:cNvSpPr>
            <a:spLocks noGrp="1"/>
          </p:cNvSpPr>
          <p:nvPr>
            <p:ph type="sldNum" sz="quarter" idx="5"/>
          </p:nvPr>
        </p:nvSpPr>
        <p:spPr/>
        <p:txBody>
          <a:bodyPr/>
          <a:lstStyle/>
          <a:p>
            <a:fld id="{E9B4FB51-78FA-4313-B580-2758404E98A6}" type="slidenum">
              <a:rPr lang="en-US" smtClean="0"/>
              <a:t>12</a:t>
            </a:fld>
            <a:endParaRPr lang="en-US"/>
          </a:p>
        </p:txBody>
      </p:sp>
    </p:spTree>
    <p:extLst>
      <p:ext uri="{BB962C8B-B14F-4D97-AF65-F5344CB8AC3E}">
        <p14:creationId xmlns:p14="http://schemas.microsoft.com/office/powerpoint/2010/main" val="29846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rationale for using nicotine replacement therapy for smoker critically ill patients is to overcome that nicotine withdrawal symptoms that might increase agitation which might  lead to an increase in sedatives and analgesic dosing</a:t>
            </a:r>
          </a:p>
          <a:p>
            <a:r>
              <a:rPr lang="en-US" dirty="0"/>
              <a:t>In this presentation I</a:t>
            </a:r>
            <a:r>
              <a:rPr lang="en-US" baseline="0" dirty="0"/>
              <a:t> will discuss many of the published evidence regarding the use of NRT for critically ill patients </a:t>
            </a:r>
          </a:p>
          <a:p>
            <a:r>
              <a:rPr lang="en-US" baseline="0" dirty="0"/>
              <a:t>We will tackle many areas including the  initiation criteria, doses duration of nicotine replacement therapy, and the efficacy and safety outcomes</a:t>
            </a:r>
          </a:p>
          <a:p>
            <a:endParaRPr lang="en-US" dirty="0"/>
          </a:p>
        </p:txBody>
      </p:sp>
      <p:sp>
        <p:nvSpPr>
          <p:cNvPr id="4" name="Slide Number Placeholder 3"/>
          <p:cNvSpPr>
            <a:spLocks noGrp="1"/>
          </p:cNvSpPr>
          <p:nvPr>
            <p:ph type="sldNum" sz="quarter" idx="10"/>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266483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searching the literature, we found several observational studies that examined the use of NRT in ICU patients. We highlight five such studies here, where three have noted adverse outcomes related to its use. These unfavorable consequences encompass an increase in mortality, an increase the use of antipsychotic medications, physical restrain, or prolongation of intubation.</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184418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many observational studies that have been published regarding the use of NRT for ICU patients </a:t>
            </a:r>
          </a:p>
          <a:p>
            <a:r>
              <a:rPr lang="en-US" dirty="0"/>
              <a:t>Three of these studies found  negative outcomes of the use of NRT </a:t>
            </a:r>
          </a:p>
          <a:p>
            <a:r>
              <a:rPr lang="en-US" dirty="0"/>
              <a:t>These outcomes include an increase in mortality, an increase the use of antipsychotic medications, physical restrain  and lengthening of intubation </a:t>
            </a:r>
          </a:p>
          <a:p>
            <a:endParaRPr lang="en-US"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101007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found two pilot randomized controlled trials, investigating the use of NRT in smoking patients in the ICU, but these trials included only a small number of patients. Neither trial identified a statistically significant advantage of using NRT in terms of ICU length of stay, the number of ventilator-free days, or mortality at 30 and 90 days. However, the de Jong trial did note a statistically significant increase in the number of days alive without delirium in the NRT group</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18184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randomized controlled trials  on the use of NRT in smoker patients in the ICU were identified</a:t>
            </a:r>
          </a:p>
          <a:p>
            <a:r>
              <a:rPr lang="en-US" dirty="0"/>
              <a:t>these RCTs are pilot studies with small number of patients. Both RCTs did not find a statistically significant benefit of NRT use in ICU length of stay, ventilator free days, 30 and 90 days mortality</a:t>
            </a:r>
          </a:p>
          <a:p>
            <a:r>
              <a:rPr lang="en-US" dirty="0"/>
              <a:t>However only days alive without delirium was statistically significantly higher in NRT group in one of the studies.</a:t>
            </a:r>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241729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two systematic reviews, that aimed to evaluate the impact of NRT on mortality, reduction in agitation, and delirium, but they found inconclusive evidence regarding the advantages of NRT use in smoking ICU patients. The reviews concluded that NRT should be utilized on a case-by-case basis, after a thorough evaluation of the potential benefits against risks.</a:t>
            </a:r>
            <a:br>
              <a:rPr lang="en-US" dirty="0"/>
            </a:br>
            <a:br>
              <a:rPr lang="en-US" dirty="0"/>
            </a:br>
            <a:r>
              <a:rPr lang="en-US" dirty="0"/>
              <a:t>Another meta-analysis in 2017 revealed an association between NRT use and an increase in delirium, but found no significant differences in other outcomes, such as ICU mortality, hospital mortality, and ICU-free days.</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345553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systematic reviews aimed to assess the efficacy of NRT on mortality  agitation reduction and delirium found inconclusive results on the benefit of NRT use in smoker ICU patients and concluded that NRT should be used on individual bases when benefit versus risk is well evaluated </a:t>
            </a:r>
          </a:p>
          <a:p>
            <a:endParaRPr lang="en-US" dirty="0"/>
          </a:p>
          <a:p>
            <a:r>
              <a:rPr lang="en-US" dirty="0"/>
              <a:t>On the other hand 1 meta analysis found that NRT use was associated with an increase in delirium with no difference in other outcomes including ICU mortality, hospital mortality  and ICU-free days </a:t>
            </a:r>
          </a:p>
        </p:txBody>
      </p:sp>
      <p:sp>
        <p:nvSpPr>
          <p:cNvPr id="4" name="Slide Number Placeholder 3"/>
          <p:cNvSpPr>
            <a:spLocks noGrp="1"/>
          </p:cNvSpPr>
          <p:nvPr>
            <p:ph type="sldNum" sz="quarter" idx="5"/>
          </p:nvPr>
        </p:nvSpPr>
        <p:spPr/>
        <p:txBody>
          <a:bodyPr/>
          <a:lstStyle/>
          <a:p>
            <a:fld id="{E9B4FB51-78FA-4313-B580-2758404E98A6}" type="slidenum">
              <a:rPr lang="en-US" smtClean="0"/>
              <a:t>8</a:t>
            </a:fld>
            <a:endParaRPr lang="en-US"/>
          </a:p>
        </p:txBody>
      </p:sp>
    </p:spTree>
    <p:extLst>
      <p:ext uri="{BB962C8B-B14F-4D97-AF65-F5344CB8AC3E}">
        <p14:creationId xmlns:p14="http://schemas.microsoft.com/office/powerpoint/2010/main" val="188808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these observational studies, randomized controlled trials, and systematic reviews, it becomes apparent that the available evidence presents an inconclusive stance, regarding the utilization of nicotine replacement therapy, in intensive care unit patients who are smokers. Consequently, a prudent approach dictates that decisions regarding the implementation of NRT, in such cases should be made on an individual basis, exercising caution and considering the unique circumstances of each patient.</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9</a:t>
            </a:fld>
            <a:endParaRPr lang="en-US"/>
          </a:p>
        </p:txBody>
      </p:sp>
    </p:spTree>
    <p:extLst>
      <p:ext uri="{BB962C8B-B14F-4D97-AF65-F5344CB8AC3E}">
        <p14:creationId xmlns:p14="http://schemas.microsoft.com/office/powerpoint/2010/main" val="3081751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35888"/>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4" name="Rectangle 13"/>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1" y="6334802"/>
            <a:ext cx="12192001" cy="65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464300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6/10/2023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b="1"/>
            </a:lvl1pPr>
          </a:lstStyle>
          <a:p>
            <a:r>
              <a:rPr lang="en-US"/>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6/10/2023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6/10/2023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6/10/2023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6/10/2023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6/10/2023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and No Logos">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6/10/2023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2" name="Title 7">
            <a:extLst>
              <a:ext uri="{FF2B5EF4-FFF2-40B4-BE49-F238E27FC236}">
                <a16:creationId xmlns:a16="http://schemas.microsoft.com/office/drawing/2014/main" id="{A47C9D41-27BE-EB5F-FA50-4FC79516C502}"/>
              </a:ext>
            </a:extLst>
          </p:cNvPr>
          <p:cNvSpPr>
            <a:spLocks noGrp="1"/>
          </p:cNvSpPr>
          <p:nvPr>
            <p:ph type="title"/>
          </p:nvPr>
        </p:nvSpPr>
        <p:spPr>
          <a:xfrm>
            <a:off x="1097280" y="272316"/>
            <a:ext cx="10058400" cy="963552"/>
          </a:xfrm>
          <a:prstGeom prst="rect">
            <a:avLst/>
          </a:prstGeo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10313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ar and No Logos">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sp>
        <p:nvSpPr>
          <p:cNvPr id="6" name="Rectangle 5"/>
          <p:cNvSpPr/>
          <p:nvPr/>
        </p:nvSpPr>
        <p:spPr>
          <a:xfrm>
            <a:off x="17" y="635167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6/10/2023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60721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6/10/2023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6/10/2023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2" r:id="rId6"/>
    <p:sldLayoutId id="2147483667" r:id="rId7"/>
    <p:sldLayoutId id="2147483688" r:id="rId8"/>
    <p:sldLayoutId id="2147483689" r:id="rId9"/>
  </p:sldLayoutIdLst>
  <p:txStyles>
    <p:titleStyle>
      <a:lvl1pPr algn="ctr" defTabSz="914377" rtl="0" eaLnBrk="1" latinLnBrk="0" hangingPunct="1">
        <a:lnSpc>
          <a:spcPct val="85000"/>
        </a:lnSpc>
        <a:spcBef>
          <a:spcPct val="0"/>
        </a:spcBef>
        <a:buNone/>
        <a:defRPr sz="4400" b="1" kern="1200" spc="-51"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article/10.1007/s00134-012-2604-2#Tab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148299"/>
            <a:ext cx="10058400" cy="1418094"/>
          </a:xfrm>
        </p:spPr>
        <p:txBody>
          <a:bodyPr>
            <a:normAutofit/>
          </a:bodyPr>
          <a:lstStyle/>
          <a:p>
            <a:r>
              <a:rPr lang="en-US" sz="4000" dirty="0"/>
              <a:t> </a:t>
            </a:r>
            <a:r>
              <a:rPr lang="en-US" sz="4000" dirty="0">
                <a:ea typeface="+mj-lt"/>
                <a:cs typeface="+mj-lt"/>
              </a:rPr>
              <a:t>Should we Consider Nicotine Replacement </a:t>
            </a:r>
            <a:r>
              <a:rPr lang="en-US" sz="3600" dirty="0">
                <a:ea typeface="+mj-lt"/>
                <a:cs typeface="+mj-lt"/>
              </a:rPr>
              <a:t>Therapy</a:t>
            </a:r>
            <a:r>
              <a:rPr lang="en-US" sz="4000" dirty="0">
                <a:ea typeface="+mj-lt"/>
                <a:cs typeface="+mj-lt"/>
              </a:rPr>
              <a:t> (NRT) for Our Smoker Critically Ill Patients? </a:t>
            </a:r>
            <a:endParaRPr lang="en-US" sz="4000" dirty="0"/>
          </a:p>
        </p:txBody>
      </p:sp>
      <p:pic>
        <p:nvPicPr>
          <p:cNvPr id="6" name="Picture 7" descr="Logo&#10;&#10;Description automatically generated">
            <a:extLst>
              <a:ext uri="{FF2B5EF4-FFF2-40B4-BE49-F238E27FC236}">
                <a16:creationId xmlns:a16="http://schemas.microsoft.com/office/drawing/2014/main" id="{4123FFC7-4E81-44CE-15A0-833E2E0F90B5}"/>
              </a:ext>
            </a:extLst>
          </p:cNvPr>
          <p:cNvPicPr>
            <a:picLocks noChangeAspect="1"/>
          </p:cNvPicPr>
          <p:nvPr/>
        </p:nvPicPr>
        <p:blipFill>
          <a:blip r:embed="rId3"/>
          <a:stretch>
            <a:fillRect/>
          </a:stretch>
        </p:blipFill>
        <p:spPr>
          <a:xfrm>
            <a:off x="9093683" y="4723607"/>
            <a:ext cx="1199192" cy="1205075"/>
          </a:xfrm>
          <a:prstGeom prst="rect">
            <a:avLst/>
          </a:prstGeom>
        </p:spPr>
      </p:pic>
      <p:grpSp>
        <p:nvGrpSpPr>
          <p:cNvPr id="8" name="Group 7">
            <a:extLst>
              <a:ext uri="{FF2B5EF4-FFF2-40B4-BE49-F238E27FC236}">
                <a16:creationId xmlns:a16="http://schemas.microsoft.com/office/drawing/2014/main" id="{DA0859C4-1AEC-E6DB-7599-BE26D8BE603A}"/>
              </a:ext>
            </a:extLst>
          </p:cNvPr>
          <p:cNvGrpSpPr/>
          <p:nvPr/>
        </p:nvGrpSpPr>
        <p:grpSpPr>
          <a:xfrm>
            <a:off x="2498721" y="4968818"/>
            <a:ext cx="7194558" cy="959864"/>
            <a:chOff x="2230668" y="4968818"/>
            <a:chExt cx="7194558" cy="959864"/>
          </a:xfrm>
        </p:grpSpPr>
        <p:sp>
          <p:nvSpPr>
            <p:cNvPr id="4" name="TextBox 3">
              <a:extLst>
                <a:ext uri="{FF2B5EF4-FFF2-40B4-BE49-F238E27FC236}">
                  <a16:creationId xmlns:a16="http://schemas.microsoft.com/office/drawing/2014/main" id="{8BCEE7DA-84BD-DEA5-D8C3-287142DD24C3}"/>
                </a:ext>
              </a:extLst>
            </p:cNvPr>
            <p:cNvSpPr txBox="1"/>
            <p:nvPr/>
          </p:nvSpPr>
          <p:spPr>
            <a:xfrm>
              <a:off x="3330324" y="4968818"/>
              <a:ext cx="6094902" cy="923330"/>
            </a:xfrm>
            <a:prstGeom prst="rect">
              <a:avLst/>
            </a:prstGeom>
            <a:noFill/>
          </p:spPr>
          <p:txBody>
            <a:bodyPr wrap="square">
              <a:spAutoFit/>
            </a:bodyPr>
            <a:lstStyle/>
            <a:p>
              <a:pPr lvl="0"/>
              <a:r>
                <a:rPr lang="en-US" sz="1800" b="1" dirty="0" err="1">
                  <a:solidFill>
                    <a:schemeClr val="tx1"/>
                  </a:solidFill>
                </a:rPr>
                <a:t>Namareq</a:t>
              </a:r>
              <a:r>
                <a:rPr lang="en-US" sz="1800" b="1" dirty="0">
                  <a:solidFill>
                    <a:schemeClr val="tx1"/>
                  </a:solidFill>
                </a:rPr>
                <a:t> F.  </a:t>
              </a:r>
              <a:r>
                <a:rPr lang="en-US" sz="1800" b="1" dirty="0" err="1">
                  <a:solidFill>
                    <a:schemeClr val="tx1"/>
                  </a:solidFill>
                </a:rPr>
                <a:t>Aldardeer</a:t>
              </a:r>
              <a:r>
                <a:rPr lang="en-US" sz="1800" b="1" dirty="0">
                  <a:solidFill>
                    <a:schemeClr val="tx1"/>
                  </a:solidFill>
                </a:rPr>
                <a:t>, PharmD., BCPS, BCNSP, BCCCP</a:t>
              </a:r>
            </a:p>
            <a:p>
              <a:pPr lvl="0"/>
              <a:r>
                <a:rPr lang="en-US" sz="1800" dirty="0">
                  <a:solidFill>
                    <a:schemeClr val="tx1"/>
                  </a:solidFill>
                </a:rPr>
                <a:t>Clinical Pharmacist, Critical Care Medicine</a:t>
              </a:r>
              <a:endParaRPr lang="en-US" sz="1800" dirty="0">
                <a:solidFill>
                  <a:schemeClr val="tx1"/>
                </a:solidFill>
                <a:ea typeface="Calibri Light"/>
                <a:cs typeface="Calibri Light"/>
              </a:endParaRPr>
            </a:p>
            <a:p>
              <a:pPr lvl="0"/>
              <a:r>
                <a:rPr lang="en-US" sz="1800" dirty="0">
                  <a:solidFill>
                    <a:schemeClr val="tx1"/>
                  </a:solidFill>
                </a:rPr>
                <a:t>King Faisal Specialist Hospital and Research Centre -Jeddah</a:t>
              </a:r>
            </a:p>
          </p:txBody>
        </p:sp>
        <p:sp>
          <p:nvSpPr>
            <p:cNvPr id="5" name="Oval 4">
              <a:extLst>
                <a:ext uri="{FF2B5EF4-FFF2-40B4-BE49-F238E27FC236}">
                  <a16:creationId xmlns:a16="http://schemas.microsoft.com/office/drawing/2014/main" id="{EA17C7D4-3398-E97B-B162-82D71EACF58F}"/>
                </a:ext>
              </a:extLst>
            </p:cNvPr>
            <p:cNvSpPr/>
            <p:nvPr/>
          </p:nvSpPr>
          <p:spPr>
            <a:xfrm>
              <a:off x="2230668" y="4968818"/>
              <a:ext cx="959864" cy="959864"/>
            </a:xfrm>
            <a:prstGeom prst="ellipse">
              <a:avLst/>
            </a:prstGeom>
            <a:blipFill rotWithShape="1">
              <a:blip r:embed="rId4" cstate="print">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29380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6A3-C177-DA45-8DF2-ACC6F04962DA}"/>
              </a:ext>
            </a:extLst>
          </p:cNvPr>
          <p:cNvSpPr>
            <a:spLocks noGrp="1"/>
          </p:cNvSpPr>
          <p:nvPr>
            <p:ph type="title"/>
          </p:nvPr>
        </p:nvSpPr>
        <p:spPr/>
        <p:txBody>
          <a:bodyPr>
            <a:normAutofit/>
          </a:bodyPr>
          <a:lstStyle/>
          <a:p>
            <a:r>
              <a:rPr lang="en-US" dirty="0"/>
              <a:t>Summary: NRT for Smoker ICU Patients </a:t>
            </a:r>
          </a:p>
        </p:txBody>
      </p:sp>
      <p:graphicFrame>
        <p:nvGraphicFramePr>
          <p:cNvPr id="6" name="Table 7">
            <a:extLst>
              <a:ext uri="{FF2B5EF4-FFF2-40B4-BE49-F238E27FC236}">
                <a16:creationId xmlns:a16="http://schemas.microsoft.com/office/drawing/2014/main" id="{7D2A3E1A-1C42-F229-AA69-04769EA9B491}"/>
              </a:ext>
            </a:extLst>
          </p:cNvPr>
          <p:cNvGraphicFramePr>
            <a:graphicFrameLocks noGrp="1"/>
          </p:cNvGraphicFramePr>
          <p:nvPr>
            <p:ph idx="1"/>
            <p:extLst>
              <p:ext uri="{D42A27DB-BD31-4B8C-83A1-F6EECF244321}">
                <p14:modId xmlns:p14="http://schemas.microsoft.com/office/powerpoint/2010/main" val="2589079609"/>
              </p:ext>
            </p:extLst>
          </p:nvPr>
        </p:nvGraphicFramePr>
        <p:xfrm>
          <a:off x="1097283" y="1963420"/>
          <a:ext cx="10058397" cy="2931160"/>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3639174649"/>
                    </a:ext>
                  </a:extLst>
                </a:gridCol>
                <a:gridCol w="3352799">
                  <a:extLst>
                    <a:ext uri="{9D8B030D-6E8A-4147-A177-3AD203B41FA5}">
                      <a16:colId xmlns:a16="http://schemas.microsoft.com/office/drawing/2014/main" val="2029214424"/>
                    </a:ext>
                  </a:extLst>
                </a:gridCol>
                <a:gridCol w="3352799">
                  <a:extLst>
                    <a:ext uri="{9D8B030D-6E8A-4147-A177-3AD203B41FA5}">
                      <a16:colId xmlns:a16="http://schemas.microsoft.com/office/drawing/2014/main" val="3346101617"/>
                    </a:ext>
                  </a:extLst>
                </a:gridCol>
              </a:tblGrid>
              <a:tr h="370840">
                <a:tc>
                  <a:txBody>
                    <a:bodyPr/>
                    <a:lstStyle/>
                    <a:p>
                      <a:pPr algn="ctr"/>
                      <a:r>
                        <a:rPr lang="en-US" dirty="0"/>
                        <a:t>Positive outcome </a:t>
                      </a:r>
                    </a:p>
                  </a:txBody>
                  <a:tcPr/>
                </a:tc>
                <a:tc>
                  <a:txBody>
                    <a:bodyPr/>
                    <a:lstStyle/>
                    <a:p>
                      <a:pPr algn="ctr"/>
                      <a:r>
                        <a:rPr lang="en-US" dirty="0"/>
                        <a:t>No difference outcomes </a:t>
                      </a:r>
                    </a:p>
                  </a:txBody>
                  <a:tcPr/>
                </a:tc>
                <a:tc>
                  <a:txBody>
                    <a:bodyPr/>
                    <a:lstStyle/>
                    <a:p>
                      <a:pPr algn="ctr"/>
                      <a:r>
                        <a:rPr lang="en-US" dirty="0"/>
                        <a:t>Negative outcome</a:t>
                      </a:r>
                    </a:p>
                  </a:txBody>
                  <a:tcPr/>
                </a:tc>
                <a:extLst>
                  <a:ext uri="{0D108BD9-81ED-4DB2-BD59-A6C34878D82A}">
                    <a16:rowId xmlns:a16="http://schemas.microsoft.com/office/drawing/2014/main" val="1586036181"/>
                  </a:ext>
                </a:extLst>
              </a:tr>
              <a:tr h="370840">
                <a:tc>
                  <a:txBody>
                    <a:bodyPr/>
                    <a:lstStyle/>
                    <a:p>
                      <a:pPr marL="285750" indent="-285750">
                        <a:buFont typeface="Wingdings" pitchFamily="2" charset="2"/>
                        <a:buChar char="§"/>
                      </a:pPr>
                      <a:r>
                        <a:rPr lang="en-US" sz="1800" b="0" kern="100" dirty="0">
                          <a:effectLst/>
                        </a:rPr>
                        <a:t>NRT had a higher average time alive without delirium, sedation, and coma At day 20 </a:t>
                      </a:r>
                      <a:r>
                        <a:rPr lang="en-US" sz="1800" b="1" kern="100" dirty="0">
                          <a:effectLst/>
                        </a:rPr>
                        <a:t>(1 RCT) </a:t>
                      </a:r>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sz="1800" dirty="0">
                          <a:effectLst/>
                        </a:rPr>
                        <a:t>Improvement in delirium with the administration of NRT </a:t>
                      </a:r>
                      <a:r>
                        <a:rPr lang="en-US" sz="1800" b="1" dirty="0">
                          <a:effectLst/>
                        </a:rPr>
                        <a:t>(1 case series) </a:t>
                      </a:r>
                    </a:p>
                    <a:p>
                      <a:pPr marL="285750" indent="-285750">
                        <a:buFont typeface="Wingdings" pitchFamily="2" charset="2"/>
                        <a:buChar char="§"/>
                      </a:pPr>
                      <a:endParaRPr lang="en-US" sz="1800" b="1" kern="100" dirty="0">
                        <a:effectLst/>
                      </a:endParaRPr>
                    </a:p>
                    <a:p>
                      <a:pPr marL="285750" indent="-285750">
                        <a:buFont typeface="Wingdings" pitchFamily="2" charset="2"/>
                        <a:buChar char="§"/>
                      </a:pPr>
                      <a:endParaRPr lang="en-US" b="0" dirty="0"/>
                    </a:p>
                  </a:txBody>
                  <a:tcPr/>
                </a:tc>
                <a:tc>
                  <a:txBody>
                    <a:bodyPr/>
                    <a:lstStyle/>
                    <a:p>
                      <a:pPr marL="285750" indent="-285750">
                        <a:buFont typeface="Wingdings" pitchFamily="2" charset="2"/>
                        <a:buChar char="§"/>
                      </a:pPr>
                      <a:r>
                        <a:rPr lang="en-US" b="0" dirty="0"/>
                        <a:t>28-day, 30-day, 90 days, ICU and hospital  mortality </a:t>
                      </a:r>
                    </a:p>
                    <a:p>
                      <a:pPr marL="285750" indent="-285750">
                        <a:buFont typeface="Wingdings" pitchFamily="2" charset="2"/>
                        <a:buChar char="§"/>
                      </a:pPr>
                      <a:r>
                        <a:rPr lang="en-US" b="0" dirty="0"/>
                        <a:t>ICU stay </a:t>
                      </a:r>
                    </a:p>
                    <a:p>
                      <a:pPr marL="285750" indent="-285750">
                        <a:buFont typeface="Wingdings" pitchFamily="2" charset="2"/>
                        <a:buChar char="§"/>
                      </a:pPr>
                      <a:r>
                        <a:rPr lang="en-US" b="0" dirty="0"/>
                        <a:t>Mechanical ventilator days </a:t>
                      </a:r>
                    </a:p>
                  </a:txBody>
                  <a:tcPr/>
                </a:tc>
                <a:tc>
                  <a:txBody>
                    <a:bodyPr/>
                    <a:lstStyle/>
                    <a:p>
                      <a:pPr marL="285750" indent="-285750">
                        <a:buFont typeface="Wingdings" pitchFamily="2" charset="2"/>
                        <a:buChar char="§"/>
                      </a:pPr>
                      <a:r>
                        <a:rPr lang="en-US" sz="1800" b="0" i="0" dirty="0">
                          <a:solidFill>
                            <a:srgbClr val="212121"/>
                          </a:solidFill>
                          <a:effectLst/>
                          <a:latin typeface="Calibri" panose="020F0502020204030204" pitchFamily="34" charset="0"/>
                          <a:cs typeface="Calibri" panose="020F0502020204030204" pitchFamily="34" charset="0"/>
                        </a:rPr>
                        <a:t>NRT increase delirium </a:t>
                      </a:r>
                      <a:r>
                        <a:rPr lang="en-US" sz="1800" b="1" i="0" dirty="0">
                          <a:solidFill>
                            <a:srgbClr val="212121"/>
                          </a:solidFill>
                          <a:effectLst/>
                          <a:latin typeface="Calibri" panose="020F0502020204030204" pitchFamily="34" charset="0"/>
                          <a:cs typeface="Calibri" panose="020F0502020204030204" pitchFamily="34" charset="0"/>
                        </a:rPr>
                        <a:t>(1 meta- analysis)</a:t>
                      </a:r>
                    </a:p>
                    <a:p>
                      <a:pPr marL="285750" indent="-285750">
                        <a:buFont typeface="Wingdings" pitchFamily="2" charset="2"/>
                        <a:buChar char="§"/>
                      </a:pPr>
                      <a:r>
                        <a:rPr lang="en-US" sz="1800" b="0" i="0" dirty="0">
                          <a:solidFill>
                            <a:srgbClr val="212121"/>
                          </a:solidFill>
                          <a:effectLst/>
                          <a:latin typeface="Calibri" panose="020F0502020204030204" pitchFamily="34" charset="0"/>
                          <a:cs typeface="Calibri" panose="020F0502020204030204" pitchFamily="34" charset="0"/>
                        </a:rPr>
                        <a:t>Increase morality </a:t>
                      </a:r>
                      <a:r>
                        <a:rPr lang="en-US" sz="1800" b="1" i="0" dirty="0">
                          <a:solidFill>
                            <a:srgbClr val="212121"/>
                          </a:solidFill>
                          <a:effectLst/>
                          <a:latin typeface="Calibri" panose="020F0502020204030204" pitchFamily="34" charset="0"/>
                          <a:cs typeface="Calibri" panose="020F0502020204030204" pitchFamily="34" charset="0"/>
                        </a:rPr>
                        <a:t>( 2 retrospective case control trials) </a:t>
                      </a:r>
                      <a:endParaRPr lang="en-US" b="1" dirty="0"/>
                    </a:p>
                  </a:txBody>
                  <a:tcPr/>
                </a:tc>
                <a:extLst>
                  <a:ext uri="{0D108BD9-81ED-4DB2-BD59-A6C34878D82A}">
                    <a16:rowId xmlns:a16="http://schemas.microsoft.com/office/drawing/2014/main" val="1433431795"/>
                  </a:ext>
                </a:extLst>
              </a:tr>
            </a:tbl>
          </a:graphicData>
        </a:graphic>
      </p:graphicFrame>
      <p:sp>
        <p:nvSpPr>
          <p:cNvPr id="10" name="TextBox 9">
            <a:extLst>
              <a:ext uri="{FF2B5EF4-FFF2-40B4-BE49-F238E27FC236}">
                <a16:creationId xmlns:a16="http://schemas.microsoft.com/office/drawing/2014/main" id="{0E87FB3B-E1E3-7DC2-D248-50D9EC4880A2}"/>
              </a:ext>
            </a:extLst>
          </p:cNvPr>
          <p:cNvSpPr txBox="1"/>
          <p:nvPr/>
        </p:nvSpPr>
        <p:spPr>
          <a:xfrm>
            <a:off x="3080137" y="5216534"/>
            <a:ext cx="6092686" cy="461665"/>
          </a:xfrm>
          <a:prstGeom prst="rect">
            <a:avLst/>
          </a:prstGeom>
          <a:solidFill>
            <a:schemeClr val="accent5">
              <a:lumMod val="75000"/>
            </a:schemeClr>
          </a:solidFill>
        </p:spPr>
        <p:txBody>
          <a:bodyPr wrap="square">
            <a:spAutoFit/>
          </a:bodyPr>
          <a:lstStyle/>
          <a:p>
            <a:pPr algn="ctr"/>
            <a:r>
              <a:rPr lang="en-US" sz="2400" b="1" dirty="0"/>
              <a:t>Evidence is inconclusive</a:t>
            </a:r>
          </a:p>
        </p:txBody>
      </p:sp>
    </p:spTree>
    <p:extLst>
      <p:ext uri="{BB962C8B-B14F-4D97-AF65-F5344CB8AC3E}">
        <p14:creationId xmlns:p14="http://schemas.microsoft.com/office/powerpoint/2010/main" val="396887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4B82-D516-0E93-D3BD-A7C4712F8CDE}"/>
              </a:ext>
            </a:extLst>
          </p:cNvPr>
          <p:cNvSpPr>
            <a:spLocks noGrp="1"/>
          </p:cNvSpPr>
          <p:nvPr>
            <p:ph type="title"/>
          </p:nvPr>
        </p:nvSpPr>
        <p:spPr/>
        <p:txBody>
          <a:bodyPr/>
          <a:lstStyle/>
          <a:p>
            <a:endParaRPr lang="en-US"/>
          </a:p>
        </p:txBody>
      </p:sp>
      <p:pic>
        <p:nvPicPr>
          <p:cNvPr id="5" name="Content Placeholder 4" descr="A picture containing text, screenshot, font, design&#10;&#10;Description automatically generated">
            <a:extLst>
              <a:ext uri="{FF2B5EF4-FFF2-40B4-BE49-F238E27FC236}">
                <a16:creationId xmlns:a16="http://schemas.microsoft.com/office/drawing/2014/main" id="{9B1393C2-C75E-F932-AB8D-25EFE91799B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3135" cy="6858000"/>
          </a:xfrm>
        </p:spPr>
      </p:pic>
    </p:spTree>
    <p:extLst>
      <p:ext uri="{BB962C8B-B14F-4D97-AF65-F5344CB8AC3E}">
        <p14:creationId xmlns:p14="http://schemas.microsoft.com/office/powerpoint/2010/main" val="3980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7A5C8-08B6-F4F8-E852-1DAC56B928B8}"/>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0C741744-3D0A-31B2-14B2-4CB518D248FE}"/>
              </a:ext>
            </a:extLst>
          </p:cNvPr>
          <p:cNvSpPr>
            <a:spLocks noGrp="1"/>
          </p:cNvSpPr>
          <p:nvPr>
            <p:ph type="subTitle" idx="1"/>
          </p:nvPr>
        </p:nvSpPr>
        <p:spPr/>
        <p:txBody>
          <a:bodyPr/>
          <a:lstStyle/>
          <a:p>
            <a:r>
              <a:rPr lang="en-US" dirty="0" err="1"/>
              <a:t>www.icureach.com</a:t>
            </a:r>
            <a:endParaRPr lang="en-US" dirty="0"/>
          </a:p>
        </p:txBody>
      </p:sp>
      <p:pic>
        <p:nvPicPr>
          <p:cNvPr id="2" name="Picture 7" descr="Logo&#10;&#10;Description automatically generated">
            <a:extLst>
              <a:ext uri="{FF2B5EF4-FFF2-40B4-BE49-F238E27FC236}">
                <a16:creationId xmlns:a16="http://schemas.microsoft.com/office/drawing/2014/main" id="{5C2C27B1-C938-F6BB-D57E-6FE05E1000F3}"/>
              </a:ext>
            </a:extLst>
          </p:cNvPr>
          <p:cNvPicPr>
            <a:picLocks noChangeAspect="1"/>
          </p:cNvPicPr>
          <p:nvPr/>
        </p:nvPicPr>
        <p:blipFill>
          <a:blip r:embed="rId3"/>
          <a:stretch>
            <a:fillRect/>
          </a:stretch>
        </p:blipFill>
        <p:spPr>
          <a:xfrm>
            <a:off x="5481002" y="2384411"/>
            <a:ext cx="1290956" cy="1297289"/>
          </a:xfrm>
          <a:prstGeom prst="rect">
            <a:avLst/>
          </a:prstGeom>
        </p:spPr>
      </p:pic>
    </p:spTree>
    <p:extLst>
      <p:ext uri="{BB962C8B-B14F-4D97-AF65-F5344CB8AC3E}">
        <p14:creationId xmlns:p14="http://schemas.microsoft.com/office/powerpoint/2010/main" val="234556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Rational &amp; Presentation  Outline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094042117"/>
              </p:ext>
            </p:extLst>
          </p:nvPr>
        </p:nvGraphicFramePr>
        <p:xfrm>
          <a:off x="6384579" y="1774895"/>
          <a:ext cx="5303837"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C42D42FA-3C71-E7A2-FF7D-A9B9AE8F4C7E}"/>
              </a:ext>
            </a:extLst>
          </p:cNvPr>
          <p:cNvSpPr>
            <a:spLocks noGrp="1"/>
          </p:cNvSpPr>
          <p:nvPr>
            <p:ph sz="half" idx="2"/>
          </p:nvPr>
        </p:nvSpPr>
        <p:spPr>
          <a:xfrm>
            <a:off x="869661" y="1774895"/>
            <a:ext cx="4937760" cy="4134347"/>
          </a:xfrm>
        </p:spPr>
        <p:txBody>
          <a:bodyPr/>
          <a:lstStyle/>
          <a:p>
            <a:pPr lvl="0"/>
            <a:r>
              <a:rPr lang="en-US" b="1" u="sng" dirty="0"/>
              <a:t>The Rational for using NRT in ICU: </a:t>
            </a:r>
          </a:p>
          <a:p>
            <a:pPr lvl="0"/>
            <a:r>
              <a:rPr lang="en-US" b="1" dirty="0"/>
              <a:t>Nicotine withdrawal </a:t>
            </a:r>
            <a:r>
              <a:rPr lang="en-US" dirty="0"/>
              <a:t>among critically ill  smoker patients may cause </a:t>
            </a:r>
          </a:p>
          <a:p>
            <a:pPr lvl="0" rtl="0"/>
            <a:endParaRPr lang="en-US" dirty="0"/>
          </a:p>
          <a:p>
            <a:pPr marL="457200" lvl="0" indent="-457200">
              <a:buFont typeface="+mj-lt"/>
              <a:buAutoNum type="arabicPeriod"/>
            </a:pPr>
            <a:r>
              <a:rPr lang="en-US" dirty="0"/>
              <a:t>Agitation </a:t>
            </a:r>
          </a:p>
          <a:p>
            <a:pPr marL="457200" lvl="0" indent="-457200">
              <a:buFont typeface="+mj-lt"/>
              <a:buAutoNum type="arabicPeriod"/>
            </a:pPr>
            <a:r>
              <a:rPr lang="en-US" dirty="0"/>
              <a:t>Increase dosing of sedatives and analgesics</a:t>
            </a:r>
          </a:p>
          <a:p>
            <a:pPr marL="457200" lvl="0" indent="-457200">
              <a:buFont typeface="+mj-lt"/>
              <a:buAutoNum type="arabicPeriod"/>
            </a:pPr>
            <a:r>
              <a:rPr lang="en-US" dirty="0"/>
              <a:t>The nicotine withdrawal relation to delirium is still not confirmed </a:t>
            </a:r>
          </a:p>
          <a:p>
            <a:endParaRPr lang="en-US" dirty="0"/>
          </a:p>
        </p:txBody>
      </p:sp>
      <p:sp>
        <p:nvSpPr>
          <p:cNvPr id="5" name="TextBox 4">
            <a:extLst>
              <a:ext uri="{FF2B5EF4-FFF2-40B4-BE49-F238E27FC236}">
                <a16:creationId xmlns:a16="http://schemas.microsoft.com/office/drawing/2014/main" id="{F9730014-E5E8-5E83-44EB-4A521F33B5BB}"/>
              </a:ext>
            </a:extLst>
          </p:cNvPr>
          <p:cNvSpPr txBox="1"/>
          <p:nvPr/>
        </p:nvSpPr>
        <p:spPr>
          <a:xfrm>
            <a:off x="729520" y="6316930"/>
            <a:ext cx="6092686" cy="523220"/>
          </a:xfrm>
          <a:prstGeom prst="rect">
            <a:avLst/>
          </a:prstGeom>
          <a:noFill/>
        </p:spPr>
        <p:txBody>
          <a:bodyPr wrap="square">
            <a:spAutoFit/>
          </a:bodyPr>
          <a:lstStyle/>
          <a:p>
            <a:pPr marL="285750" indent="-285750">
              <a:buFont typeface="Arial" panose="020B0604020202020204" pitchFamily="34" charset="0"/>
              <a:buChar char="•"/>
            </a:pPr>
            <a:r>
              <a:rPr lang="en-US" sz="1400" dirty="0" err="1">
                <a:effectLst/>
                <a:latin typeface="Calibri" panose="020F0502020204030204" pitchFamily="34" charset="0"/>
                <a:ea typeface="Calibri" panose="020F0502020204030204" pitchFamily="34" charset="0"/>
              </a:rPr>
              <a:t>Lucidarme</a:t>
            </a:r>
            <a:r>
              <a:rPr lang="en-US" sz="1400" dirty="0">
                <a:effectLst/>
                <a:latin typeface="Calibri" panose="020F0502020204030204" pitchFamily="34" charset="0"/>
                <a:ea typeface="Calibri" panose="020F0502020204030204" pitchFamily="34" charset="0"/>
              </a:rPr>
              <a:t> O, et al. Crit Care. 2010;14(2):R58.</a:t>
            </a:r>
            <a:r>
              <a:rPr lang="en-US" sz="1400" dirty="0">
                <a:effectLst/>
              </a:rPr>
              <a:t> </a:t>
            </a:r>
          </a:p>
          <a:p>
            <a:pPr marL="285750" indent="-285750">
              <a:buFont typeface="Arial" panose="020B0604020202020204" pitchFamily="34" charset="0"/>
              <a:buChar char="•"/>
            </a:pPr>
            <a:r>
              <a:rPr lang="en-US" sz="1400" dirty="0" err="1">
                <a:effectLst/>
                <a:latin typeface="Calibri" panose="020F0502020204030204" pitchFamily="34" charset="0"/>
                <a:ea typeface="Calibri" panose="020F0502020204030204" pitchFamily="34" charset="0"/>
              </a:rPr>
              <a:t>Zaal</a:t>
            </a:r>
            <a:r>
              <a:rPr lang="en-US" sz="1400" dirty="0">
                <a:effectLst/>
                <a:latin typeface="Calibri" panose="020F0502020204030204" pitchFamily="34" charset="0"/>
                <a:ea typeface="Calibri" panose="020F0502020204030204" pitchFamily="34" charset="0"/>
              </a:rPr>
              <a:t> IJ, et al. Crit Care Med. 2015;43(1):40–7</a:t>
            </a:r>
            <a:r>
              <a:rPr lang="en-US" sz="1400" dirty="0">
                <a:effectLst/>
              </a:rPr>
              <a:t> </a:t>
            </a:r>
            <a:endParaRPr lang="en-US" sz="1400" dirty="0"/>
          </a:p>
        </p:txBody>
      </p:sp>
    </p:spTree>
    <p:extLst>
      <p:ext uri="{BB962C8B-B14F-4D97-AF65-F5344CB8AC3E}">
        <p14:creationId xmlns:p14="http://schemas.microsoft.com/office/powerpoint/2010/main" val="282180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3958-4199-AD66-A1F5-6F524979ADDB}"/>
              </a:ext>
            </a:extLst>
          </p:cNvPr>
          <p:cNvSpPr>
            <a:spLocks noGrp="1"/>
          </p:cNvSpPr>
          <p:nvPr>
            <p:ph type="title"/>
          </p:nvPr>
        </p:nvSpPr>
        <p:spPr/>
        <p:txBody>
          <a:bodyPr/>
          <a:lstStyle/>
          <a:p>
            <a:endParaRPr lang="en-US"/>
          </a:p>
        </p:txBody>
      </p:sp>
      <p:pic>
        <p:nvPicPr>
          <p:cNvPr id="5" name="Content Placeholder 4" descr="A picture containing text, screenshot, font, design&#10;&#10;Description automatically generated">
            <a:extLst>
              <a:ext uri="{FF2B5EF4-FFF2-40B4-BE49-F238E27FC236}">
                <a16:creationId xmlns:a16="http://schemas.microsoft.com/office/drawing/2014/main" id="{1C7E925C-8FFC-30E1-88EB-C993909DF5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638"/>
            <a:ext cx="12192000" cy="6857361"/>
          </a:xfrm>
        </p:spPr>
      </p:pic>
    </p:spTree>
    <p:extLst>
      <p:ext uri="{BB962C8B-B14F-4D97-AF65-F5344CB8AC3E}">
        <p14:creationId xmlns:p14="http://schemas.microsoft.com/office/powerpoint/2010/main" val="335084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6CD771-69AA-018F-CF28-3186D92574F4}"/>
              </a:ext>
            </a:extLst>
          </p:cNvPr>
          <p:cNvSpPr>
            <a:spLocks noGrp="1"/>
          </p:cNvSpPr>
          <p:nvPr>
            <p:ph type="title"/>
          </p:nvPr>
        </p:nvSpPr>
        <p:spPr/>
        <p:txBody>
          <a:bodyPr/>
          <a:lstStyle/>
          <a:p>
            <a:r>
              <a:rPr lang="en-US" dirty="0"/>
              <a:t>Observational Studies on NRT </a:t>
            </a:r>
          </a:p>
        </p:txBody>
      </p:sp>
      <p:graphicFrame>
        <p:nvGraphicFramePr>
          <p:cNvPr id="7" name="Content Placeholder 6">
            <a:extLst>
              <a:ext uri="{FF2B5EF4-FFF2-40B4-BE49-F238E27FC236}">
                <a16:creationId xmlns:a16="http://schemas.microsoft.com/office/drawing/2014/main" id="{F84E4362-7B7D-6C0E-4426-451556D0D7DF}"/>
              </a:ext>
            </a:extLst>
          </p:cNvPr>
          <p:cNvGraphicFramePr>
            <a:graphicFrameLocks noGrp="1"/>
          </p:cNvGraphicFramePr>
          <p:nvPr>
            <p:ph idx="1"/>
            <p:extLst>
              <p:ext uri="{D42A27DB-BD31-4B8C-83A1-F6EECF244321}">
                <p14:modId xmlns:p14="http://schemas.microsoft.com/office/powerpoint/2010/main" val="3409204672"/>
              </p:ext>
            </p:extLst>
          </p:nvPr>
        </p:nvGraphicFramePr>
        <p:xfrm>
          <a:off x="795792" y="1928277"/>
          <a:ext cx="10661375" cy="3524730"/>
        </p:xfrm>
        <a:graphic>
          <a:graphicData uri="http://schemas.openxmlformats.org/drawingml/2006/table">
            <a:tbl>
              <a:tblPr>
                <a:tableStyleId>{5940675A-B579-460E-94D1-54222C63F5DA}</a:tableStyleId>
              </a:tblPr>
              <a:tblGrid>
                <a:gridCol w="1331182">
                  <a:extLst>
                    <a:ext uri="{9D8B030D-6E8A-4147-A177-3AD203B41FA5}">
                      <a16:colId xmlns:a16="http://schemas.microsoft.com/office/drawing/2014/main" val="633560926"/>
                    </a:ext>
                  </a:extLst>
                </a:gridCol>
                <a:gridCol w="2393979">
                  <a:extLst>
                    <a:ext uri="{9D8B030D-6E8A-4147-A177-3AD203B41FA5}">
                      <a16:colId xmlns:a16="http://schemas.microsoft.com/office/drawing/2014/main" val="1350265707"/>
                    </a:ext>
                  </a:extLst>
                </a:gridCol>
                <a:gridCol w="2476195">
                  <a:extLst>
                    <a:ext uri="{9D8B030D-6E8A-4147-A177-3AD203B41FA5}">
                      <a16:colId xmlns:a16="http://schemas.microsoft.com/office/drawing/2014/main" val="1629673785"/>
                    </a:ext>
                  </a:extLst>
                </a:gridCol>
                <a:gridCol w="778193">
                  <a:extLst>
                    <a:ext uri="{9D8B030D-6E8A-4147-A177-3AD203B41FA5}">
                      <a16:colId xmlns:a16="http://schemas.microsoft.com/office/drawing/2014/main" val="3913225443"/>
                    </a:ext>
                  </a:extLst>
                </a:gridCol>
                <a:gridCol w="3681826">
                  <a:extLst>
                    <a:ext uri="{9D8B030D-6E8A-4147-A177-3AD203B41FA5}">
                      <a16:colId xmlns:a16="http://schemas.microsoft.com/office/drawing/2014/main" val="2785955436"/>
                    </a:ext>
                  </a:extLst>
                </a:gridCol>
              </a:tblGrid>
              <a:tr h="302967">
                <a:tc>
                  <a:txBody>
                    <a:bodyPr/>
                    <a:lstStyle/>
                    <a:p>
                      <a:pPr algn="l" fontAlgn="t" latinLnBrk="0"/>
                      <a:r>
                        <a:rPr lang="en-US" sz="1600" b="1" dirty="0">
                          <a:effectLst/>
                        </a:rPr>
                        <a:t>Study </a:t>
                      </a:r>
                    </a:p>
                  </a:txBody>
                  <a:tcPr marL="48435" marR="48435" marT="48435" marB="48435">
                    <a:solidFill>
                      <a:schemeClr val="accent2"/>
                    </a:solidFill>
                  </a:tcPr>
                </a:tc>
                <a:tc>
                  <a:txBody>
                    <a:bodyPr/>
                    <a:lstStyle/>
                    <a:p>
                      <a:pPr algn="l" fontAlgn="t" latinLnBrk="0"/>
                      <a:r>
                        <a:rPr lang="en-US" sz="1600" b="1" dirty="0">
                          <a:effectLst/>
                        </a:rPr>
                        <a:t>Population </a:t>
                      </a:r>
                    </a:p>
                  </a:txBody>
                  <a:tcPr marL="48435" marR="48435" marT="48435" marB="48435">
                    <a:solidFill>
                      <a:schemeClr val="accent2"/>
                    </a:solidFill>
                  </a:tcPr>
                </a:tc>
                <a:tc>
                  <a:txBody>
                    <a:bodyPr/>
                    <a:lstStyle/>
                    <a:p>
                      <a:pPr algn="l" fontAlgn="t" latinLnBrk="0"/>
                      <a:r>
                        <a:rPr lang="en-US" sz="1600" b="1" dirty="0">
                          <a:effectLst/>
                        </a:rPr>
                        <a:t>Design </a:t>
                      </a:r>
                    </a:p>
                  </a:txBody>
                  <a:tcPr marL="48435" marR="48435" marT="48435" marB="48435">
                    <a:solidFill>
                      <a:schemeClr val="accent2"/>
                    </a:solidFill>
                  </a:tcPr>
                </a:tc>
                <a:tc>
                  <a:txBody>
                    <a:bodyPr/>
                    <a:lstStyle/>
                    <a:p>
                      <a:pPr algn="l" fontAlgn="t" latinLnBrk="0"/>
                      <a:r>
                        <a:rPr lang="en-US" sz="1600" b="1" dirty="0">
                          <a:effectLst/>
                        </a:rPr>
                        <a:t>n</a:t>
                      </a:r>
                    </a:p>
                  </a:txBody>
                  <a:tcPr marL="48435" marR="48435" marT="48435" marB="48435">
                    <a:solidFill>
                      <a:schemeClr val="accent2"/>
                    </a:solidFill>
                  </a:tcPr>
                </a:tc>
                <a:tc>
                  <a:txBody>
                    <a:bodyPr/>
                    <a:lstStyle/>
                    <a:p>
                      <a:pPr algn="l"/>
                      <a:r>
                        <a:rPr lang="en-US" sz="1600" b="1" dirty="0"/>
                        <a:t>Main findings </a:t>
                      </a:r>
                    </a:p>
                  </a:txBody>
                  <a:tcPr marL="77497" marR="77497" marT="38748" marB="38748">
                    <a:solidFill>
                      <a:schemeClr val="accent2"/>
                    </a:solidFill>
                  </a:tcPr>
                </a:tc>
                <a:extLst>
                  <a:ext uri="{0D108BD9-81ED-4DB2-BD59-A6C34878D82A}">
                    <a16:rowId xmlns:a16="http://schemas.microsoft.com/office/drawing/2014/main" val="3539069247"/>
                  </a:ext>
                </a:extLst>
              </a:tr>
              <a:tr h="375062">
                <a:tc>
                  <a:txBody>
                    <a:bodyPr/>
                    <a:lstStyle/>
                    <a:p>
                      <a:pPr algn="l" fontAlgn="t" latinLnBrk="0"/>
                      <a:r>
                        <a:rPr lang="en-US" sz="1600" b="1" dirty="0">
                          <a:effectLst/>
                        </a:rPr>
                        <a:t>Lee and </a:t>
                      </a:r>
                      <a:r>
                        <a:rPr lang="en-US" sz="1600" b="1" dirty="0" err="1">
                          <a:effectLst/>
                        </a:rPr>
                        <a:t>Afessa</a:t>
                      </a:r>
                      <a:r>
                        <a:rPr lang="en-US" sz="1600" b="1" dirty="0">
                          <a:effectLst/>
                        </a:rPr>
                        <a:t>, 2007 </a:t>
                      </a:r>
                    </a:p>
                  </a:txBody>
                  <a:tcPr marL="48435" marR="48435" marT="48435" marB="48435"/>
                </a:tc>
                <a:tc>
                  <a:txBody>
                    <a:bodyPr/>
                    <a:lstStyle/>
                    <a:p>
                      <a:pPr algn="l" fontAlgn="t" latinLnBrk="0"/>
                      <a:r>
                        <a:rPr lang="en-US" sz="1600" dirty="0">
                          <a:effectLst/>
                        </a:rPr>
                        <a:t>Medical ICU</a:t>
                      </a:r>
                    </a:p>
                  </a:txBody>
                  <a:tcPr marL="48435" marR="48435" marT="48435" marB="48435"/>
                </a:tc>
                <a:tc>
                  <a:txBody>
                    <a:bodyPr/>
                    <a:lstStyle/>
                    <a:p>
                      <a:pPr algn="l" fontAlgn="t" latinLnBrk="0"/>
                      <a:r>
                        <a:rPr lang="en-US" sz="1600" dirty="0">
                          <a:effectLst/>
                        </a:rPr>
                        <a:t>Retrospective, case- control </a:t>
                      </a:r>
                    </a:p>
                  </a:txBody>
                  <a:tcPr marL="48435" marR="48435" marT="48435" marB="48435"/>
                </a:tc>
                <a:tc>
                  <a:txBody>
                    <a:bodyPr/>
                    <a:lstStyle/>
                    <a:p>
                      <a:pPr algn="l" fontAlgn="t" latinLnBrk="0"/>
                      <a:r>
                        <a:rPr lang="en-US" sz="1600" dirty="0">
                          <a:effectLst/>
                        </a:rPr>
                        <a:t>180</a:t>
                      </a:r>
                    </a:p>
                  </a:txBody>
                  <a:tcPr marL="48435" marR="48435" marT="48435" marB="48435"/>
                </a:tc>
                <a:tc>
                  <a:txBody>
                    <a:bodyPr/>
                    <a:lstStyle/>
                    <a:p>
                      <a:pPr algn="l" fontAlgn="t" latinLnBrk="0"/>
                      <a:r>
                        <a:rPr lang="en-US" sz="1600" dirty="0">
                          <a:effectLst/>
                        </a:rPr>
                        <a:t>Increased mortality in NRT treated group</a:t>
                      </a:r>
                    </a:p>
                  </a:txBody>
                  <a:tcPr marL="48435" marR="48435" marT="48435" marB="48435"/>
                </a:tc>
                <a:extLst>
                  <a:ext uri="{0D108BD9-81ED-4DB2-BD59-A6C34878D82A}">
                    <a16:rowId xmlns:a16="http://schemas.microsoft.com/office/drawing/2014/main" val="3746365246"/>
                  </a:ext>
                </a:extLst>
              </a:tr>
              <a:tr h="409560">
                <a:tc>
                  <a:txBody>
                    <a:bodyPr/>
                    <a:lstStyle/>
                    <a:p>
                      <a:pPr algn="l" fontAlgn="t" latinLnBrk="0"/>
                      <a:r>
                        <a:rPr lang="en-US" sz="1600" b="1" dirty="0" err="1">
                          <a:effectLst/>
                        </a:rPr>
                        <a:t>Paciullo</a:t>
                      </a:r>
                      <a:r>
                        <a:rPr lang="en-US" sz="1600" b="1" dirty="0">
                          <a:effectLst/>
                        </a:rPr>
                        <a:t> et al. 2009</a:t>
                      </a:r>
                    </a:p>
                  </a:txBody>
                  <a:tcPr marL="48435" marR="48435" marT="48435" marB="48435"/>
                </a:tc>
                <a:tc>
                  <a:txBody>
                    <a:bodyPr/>
                    <a:lstStyle/>
                    <a:p>
                      <a:pPr algn="l" fontAlgn="t" latinLnBrk="0"/>
                      <a:r>
                        <a:rPr lang="en-US" sz="1600" dirty="0">
                          <a:effectLst/>
                        </a:rPr>
                        <a:t>Cardiothoracic ICU</a:t>
                      </a:r>
                    </a:p>
                  </a:txBody>
                  <a:tcPr marL="48435" marR="48435" marT="48435" marB="48435"/>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lang="en-US" sz="1600" dirty="0">
                          <a:effectLst/>
                        </a:rPr>
                        <a:t>Retrospective, case- control </a:t>
                      </a:r>
                    </a:p>
                  </a:txBody>
                  <a:tcPr marL="48435" marR="48435" marT="48435" marB="48435"/>
                </a:tc>
                <a:tc>
                  <a:txBody>
                    <a:bodyPr/>
                    <a:lstStyle/>
                    <a:p>
                      <a:pPr algn="l" fontAlgn="t" latinLnBrk="0"/>
                      <a:r>
                        <a:rPr lang="en-US" sz="1600">
                          <a:effectLst/>
                        </a:rPr>
                        <a:t>134</a:t>
                      </a:r>
                    </a:p>
                  </a:txBody>
                  <a:tcPr marL="48435" marR="48435" marT="48435" marB="48435"/>
                </a:tc>
                <a:tc>
                  <a:txBody>
                    <a:bodyPr/>
                    <a:lstStyle/>
                    <a:p>
                      <a:pPr algn="l" fontAlgn="t" latinLnBrk="0"/>
                      <a:r>
                        <a:rPr lang="en-US" sz="1600" dirty="0">
                          <a:effectLst/>
                        </a:rPr>
                        <a:t>Increased mortality in NRT treated group</a:t>
                      </a:r>
                    </a:p>
                  </a:txBody>
                  <a:tcPr marL="48435" marR="48435" marT="48435" marB="48435"/>
                </a:tc>
                <a:extLst>
                  <a:ext uri="{0D108BD9-81ED-4DB2-BD59-A6C34878D82A}">
                    <a16:rowId xmlns:a16="http://schemas.microsoft.com/office/drawing/2014/main" val="3236219499"/>
                  </a:ext>
                </a:extLst>
              </a:tr>
              <a:tr h="409560">
                <a:tc>
                  <a:txBody>
                    <a:bodyPr/>
                    <a:lstStyle/>
                    <a:p>
                      <a:pPr algn="l" fontAlgn="t" latinLnBrk="0"/>
                      <a:r>
                        <a:rPr lang="en-US" sz="1600" b="1" dirty="0" err="1"/>
                        <a:t>Cartin-Ceba</a:t>
                      </a:r>
                      <a:r>
                        <a:rPr lang="en-US" sz="1600" b="1" dirty="0"/>
                        <a:t> et al. 2011</a:t>
                      </a:r>
                      <a:endParaRPr lang="en-US" sz="1600" b="1" dirty="0">
                        <a:effectLst/>
                      </a:endParaRPr>
                    </a:p>
                  </a:txBody>
                  <a:tcPr marL="48435" marR="48435" marT="48435" marB="48435"/>
                </a:tc>
                <a:tc>
                  <a:txBody>
                    <a:bodyPr/>
                    <a:lstStyle/>
                    <a:p>
                      <a:pPr algn="l" fontAlgn="t" latinLnBrk="0"/>
                      <a:r>
                        <a:rPr lang="en-US" sz="1600" dirty="0">
                          <a:effectLst/>
                        </a:rPr>
                        <a:t>Medical ICU </a:t>
                      </a:r>
                    </a:p>
                  </a:txBody>
                  <a:tcPr marL="48435" marR="48435" marT="48435" marB="48435"/>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lang="en-US" sz="1600" dirty="0">
                          <a:effectLst/>
                        </a:rPr>
                        <a:t>Prospective cohort study</a:t>
                      </a:r>
                    </a:p>
                    <a:p>
                      <a:pPr fontAlgn="t" latinLnBrk="0"/>
                      <a:endParaRPr lang="en-US" sz="1600" dirty="0">
                        <a:effectLst/>
                      </a:endParaRPr>
                    </a:p>
                  </a:txBody>
                  <a:tcPr marL="57150" marR="57150" marT="57150" marB="57150"/>
                </a:tc>
                <a:tc>
                  <a:txBody>
                    <a:bodyPr/>
                    <a:lstStyle/>
                    <a:p>
                      <a:pPr algn="l" fontAlgn="t" latinLnBrk="0"/>
                      <a:r>
                        <a:rPr lang="en-US" sz="1600" dirty="0">
                          <a:effectLst/>
                        </a:rPr>
                        <a:t>330</a:t>
                      </a:r>
                    </a:p>
                  </a:txBody>
                  <a:tcPr marL="57150" marR="57150" marT="57150" marB="57150"/>
                </a:tc>
                <a:tc>
                  <a:txBody>
                    <a:bodyPr/>
                    <a:lstStyle/>
                    <a:p>
                      <a:pPr algn="l" fontAlgn="t" latinLnBrk="0"/>
                      <a:r>
                        <a:rPr lang="en-US" sz="1600" dirty="0">
                          <a:effectLst/>
                        </a:rPr>
                        <a:t>No significant differences between groups</a:t>
                      </a:r>
                    </a:p>
                  </a:txBody>
                  <a:tcPr marL="57150" marR="57150" marT="57150" marB="57150"/>
                </a:tc>
                <a:extLst>
                  <a:ext uri="{0D108BD9-81ED-4DB2-BD59-A6C34878D82A}">
                    <a16:rowId xmlns:a16="http://schemas.microsoft.com/office/drawing/2014/main" val="3548374209"/>
                  </a:ext>
                </a:extLst>
              </a:tr>
              <a:tr h="402446">
                <a:tc>
                  <a:txBody>
                    <a:bodyPr/>
                    <a:lstStyle/>
                    <a:p>
                      <a:pPr algn="l" fontAlgn="t" latinLnBrk="0"/>
                      <a:r>
                        <a:rPr lang="en-US" sz="1600" b="1" dirty="0">
                          <a:effectLst/>
                        </a:rPr>
                        <a:t>Gillies et al. 2012</a:t>
                      </a:r>
                    </a:p>
                  </a:txBody>
                  <a:tcPr marL="48435" marR="48435" marT="48435" marB="48435"/>
                </a:tc>
                <a:tc>
                  <a:txBody>
                    <a:bodyPr/>
                    <a:lstStyle/>
                    <a:p>
                      <a:pPr algn="l" fontAlgn="t" latinLnBrk="0"/>
                      <a:r>
                        <a:rPr lang="en-US" sz="1600" dirty="0">
                          <a:effectLst/>
                        </a:rPr>
                        <a:t>Mixed medical/surgical ICU</a:t>
                      </a:r>
                    </a:p>
                  </a:txBody>
                  <a:tcPr marL="48435" marR="48435" marT="48435" marB="48435"/>
                </a:tc>
                <a:tc>
                  <a:txBody>
                    <a:bodyPr/>
                    <a:lstStyle/>
                    <a:p>
                      <a:pPr algn="l" fontAlgn="t" latinLnBrk="0"/>
                      <a:r>
                        <a:rPr lang="en-US" sz="1600" dirty="0">
                          <a:effectLst/>
                        </a:rPr>
                        <a:t>Retrospective cohort study </a:t>
                      </a:r>
                    </a:p>
                  </a:txBody>
                  <a:tcPr marL="48435" marR="48435" marT="48435" marB="48435"/>
                </a:tc>
                <a:tc>
                  <a:txBody>
                    <a:bodyPr/>
                    <a:lstStyle/>
                    <a:p>
                      <a:pPr algn="l" fontAlgn="t" latinLnBrk="0"/>
                      <a:r>
                        <a:rPr lang="en-US" sz="1600" dirty="0">
                          <a:effectLst/>
                        </a:rPr>
                        <a:t>423</a:t>
                      </a:r>
                    </a:p>
                  </a:txBody>
                  <a:tcPr marL="48435" marR="48435" marT="48435" marB="48435"/>
                </a:tc>
                <a:tc>
                  <a:txBody>
                    <a:bodyPr/>
                    <a:lstStyle/>
                    <a:p>
                      <a:pPr algn="l" fontAlgn="t" latinLnBrk="0"/>
                      <a:r>
                        <a:rPr lang="en-US" sz="1600" dirty="0">
                          <a:effectLst/>
                        </a:rPr>
                        <a:t>No significant differences between groups</a:t>
                      </a:r>
                    </a:p>
                  </a:txBody>
                  <a:tcPr marL="48435" marR="48435" marT="48435" marB="48435"/>
                </a:tc>
                <a:extLst>
                  <a:ext uri="{0D108BD9-81ED-4DB2-BD59-A6C34878D82A}">
                    <a16:rowId xmlns:a16="http://schemas.microsoft.com/office/drawing/2014/main" val="1107570297"/>
                  </a:ext>
                </a:extLst>
              </a:tr>
              <a:tr h="584353">
                <a:tc>
                  <a:txBody>
                    <a:bodyPr/>
                    <a:lstStyle/>
                    <a:p>
                      <a:pPr algn="l" fontAlgn="t" latinLnBrk="0"/>
                      <a:r>
                        <a:rPr lang="en-US" sz="1600" b="1" dirty="0">
                          <a:effectLst/>
                        </a:rPr>
                        <a:t>Kerr et al. 2016</a:t>
                      </a:r>
                    </a:p>
                  </a:txBody>
                  <a:tcPr marL="48435" marR="48435" marT="48435" marB="48435"/>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lang="en-US" sz="1600" dirty="0">
                          <a:effectLst/>
                        </a:rPr>
                        <a:t>Mixed medical/surgical ICU</a:t>
                      </a:r>
                    </a:p>
                    <a:p>
                      <a:pPr algn="l" fontAlgn="t" latinLnBrk="0"/>
                      <a:endParaRPr lang="en-US" sz="1600" dirty="0">
                        <a:effectLst/>
                      </a:endParaRPr>
                    </a:p>
                  </a:txBody>
                  <a:tcPr marL="48435" marR="48435" marT="48435" marB="48435"/>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lang="en-US" sz="1600" dirty="0">
                          <a:effectLst/>
                        </a:rPr>
                        <a:t>Retrospective, case- control </a:t>
                      </a:r>
                    </a:p>
                    <a:p>
                      <a:pPr algn="l" fontAlgn="t" latinLnBrk="0"/>
                      <a:endParaRPr lang="en-US" sz="1600" dirty="0">
                        <a:effectLst/>
                      </a:endParaRPr>
                    </a:p>
                  </a:txBody>
                  <a:tcPr marL="48435" marR="48435" marT="48435" marB="48435"/>
                </a:tc>
                <a:tc>
                  <a:txBody>
                    <a:bodyPr/>
                    <a:lstStyle/>
                    <a:p>
                      <a:pPr algn="l" fontAlgn="t" latinLnBrk="0"/>
                      <a:r>
                        <a:rPr lang="en-US" sz="1600" dirty="0">
                          <a:effectLst/>
                        </a:rPr>
                        <a:t>252</a:t>
                      </a:r>
                    </a:p>
                  </a:txBody>
                  <a:tcPr marL="48435" marR="48435" marT="48435" marB="48435"/>
                </a:tc>
                <a:tc>
                  <a:txBody>
                    <a:bodyPr/>
                    <a:lstStyle/>
                    <a:p>
                      <a:pPr algn="l" fontAlgn="t" latinLnBrk="0"/>
                      <a:r>
                        <a:rPr lang="en-US" sz="1600" kern="1200" dirty="0">
                          <a:solidFill>
                            <a:schemeClr val="tx1"/>
                          </a:solidFill>
                          <a:effectLst/>
                          <a:latin typeface="+mn-lt"/>
                          <a:ea typeface="+mn-ea"/>
                          <a:cs typeface="+mn-cs"/>
                        </a:rPr>
                        <a:t>Increase use of antipsychotic medications,  physical restrain, and increase average length of intubation in NRT treated group </a:t>
                      </a:r>
                    </a:p>
                  </a:txBody>
                  <a:tcPr marL="48435" marR="48435" marT="48435" marB="48435"/>
                </a:tc>
                <a:extLst>
                  <a:ext uri="{0D108BD9-81ED-4DB2-BD59-A6C34878D82A}">
                    <a16:rowId xmlns:a16="http://schemas.microsoft.com/office/drawing/2014/main" val="1893159039"/>
                  </a:ext>
                </a:extLst>
              </a:tr>
            </a:tbl>
          </a:graphicData>
        </a:graphic>
      </p:graphicFrame>
      <p:sp>
        <p:nvSpPr>
          <p:cNvPr id="8" name="Rectangle 1">
            <a:extLst>
              <a:ext uri="{FF2B5EF4-FFF2-40B4-BE49-F238E27FC236}">
                <a16:creationId xmlns:a16="http://schemas.microsoft.com/office/drawing/2014/main" id="{5F366FAE-0BA2-AEE6-3F17-1191F26BFF9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300" b="1" i="0" u="none" strike="noStrike" cap="none" normalizeH="0" baseline="0">
                <a:ln>
                  <a:noFill/>
                </a:ln>
                <a:solidFill>
                  <a:srgbClr val="004B83"/>
                </a:solidFill>
                <a:effectLst/>
                <a:latin typeface="-apple-system"/>
                <a:hlinkClick r:id="rId3"/>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B57A0F0-80E2-58EA-29F6-A6EDCDDAFB2A}"/>
              </a:ext>
            </a:extLst>
          </p:cNvPr>
          <p:cNvSpPr txBox="1"/>
          <p:nvPr/>
        </p:nvSpPr>
        <p:spPr>
          <a:xfrm>
            <a:off x="4706177" y="6375530"/>
            <a:ext cx="6092686" cy="276999"/>
          </a:xfrm>
          <a:prstGeom prst="rect">
            <a:avLst/>
          </a:prstGeom>
          <a:noFill/>
        </p:spPr>
        <p:txBody>
          <a:bodyPr wrap="square">
            <a:spAutoFit/>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Gillies MA, et al. Intensive Care Med. 2012 Oct;38(10):1683-8.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E2EC4FF-BBDD-6D6C-AA8A-B4FBEF2705BF}"/>
              </a:ext>
            </a:extLst>
          </p:cNvPr>
          <p:cNvSpPr txBox="1"/>
          <p:nvPr/>
        </p:nvSpPr>
        <p:spPr>
          <a:xfrm>
            <a:off x="641074" y="6412851"/>
            <a:ext cx="6092686" cy="276999"/>
          </a:xfrm>
          <a:prstGeom prst="rect">
            <a:avLst/>
          </a:prstGeom>
          <a:noFill/>
        </p:spPr>
        <p:txBody>
          <a:bodyPr wrap="square">
            <a:spAutoFit/>
          </a:bodyPr>
          <a:lstStyle>
            <a:defPPr>
              <a:defRPr lang="en-US"/>
            </a:defPPr>
            <a:lvl1pPr marR="0">
              <a:spcBef>
                <a:spcPts val="0"/>
              </a:spcBef>
              <a:spcAft>
                <a:spcPts val="0"/>
              </a:spcAft>
              <a:defRPr sz="1200" kern="100">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Lee AH, </a:t>
            </a:r>
            <a:r>
              <a:rPr lang="en-US" dirty="0" err="1"/>
              <a:t>Afessa</a:t>
            </a:r>
            <a:r>
              <a:rPr lang="en-US" dirty="0"/>
              <a:t> B (2007) Crit Care Med 35:1517–1521</a:t>
            </a:r>
          </a:p>
        </p:txBody>
      </p:sp>
      <p:sp>
        <p:nvSpPr>
          <p:cNvPr id="14" name="TextBox 13">
            <a:extLst>
              <a:ext uri="{FF2B5EF4-FFF2-40B4-BE49-F238E27FC236}">
                <a16:creationId xmlns:a16="http://schemas.microsoft.com/office/drawing/2014/main" id="{E4F2410F-E5F5-9033-EDAA-D806DC2899AD}"/>
              </a:ext>
            </a:extLst>
          </p:cNvPr>
          <p:cNvSpPr txBox="1"/>
          <p:nvPr/>
        </p:nvSpPr>
        <p:spPr>
          <a:xfrm>
            <a:off x="641074" y="6588671"/>
            <a:ext cx="6092686" cy="276999"/>
          </a:xfrm>
          <a:prstGeom prst="rect">
            <a:avLst/>
          </a:prstGeom>
          <a:noFill/>
        </p:spPr>
        <p:txBody>
          <a:bodyPr wrap="square">
            <a:spAutoFit/>
          </a:bodyPr>
          <a:lstStyle>
            <a:defPPr>
              <a:defRPr lang="en-US"/>
            </a:defPPr>
            <a:lvl1pPr marR="0">
              <a:spcBef>
                <a:spcPts val="0"/>
              </a:spcBef>
              <a:spcAft>
                <a:spcPts val="0"/>
              </a:spcAft>
              <a:defRPr sz="1200" kern="100">
                <a:effectLst/>
                <a:latin typeface="Calibri" panose="020F0502020204030204" pitchFamily="34" charset="0"/>
                <a:ea typeface="Calibri" panose="020F0502020204030204" pitchFamily="34" charset="0"/>
                <a:cs typeface="Calibri" panose="020F0502020204030204" pitchFamily="34" charset="0"/>
              </a:defRPr>
            </a:lvl1pPr>
          </a:lstStyle>
          <a:p>
            <a:r>
              <a:rPr lang="en-US" dirty="0" err="1"/>
              <a:t>Paciullo</a:t>
            </a:r>
            <a:r>
              <a:rPr lang="en-US" dirty="0"/>
              <a:t> CA, et al. (2009) Ann </a:t>
            </a:r>
            <a:r>
              <a:rPr lang="en-US" dirty="0" err="1"/>
              <a:t>Pharmacother</a:t>
            </a:r>
            <a:r>
              <a:rPr lang="en-US" dirty="0"/>
              <a:t> 43:1197–1202</a:t>
            </a:r>
          </a:p>
        </p:txBody>
      </p:sp>
      <p:sp>
        <p:nvSpPr>
          <p:cNvPr id="16" name="TextBox 15">
            <a:extLst>
              <a:ext uri="{FF2B5EF4-FFF2-40B4-BE49-F238E27FC236}">
                <a16:creationId xmlns:a16="http://schemas.microsoft.com/office/drawing/2014/main" id="{DE4A9A9A-B838-5A60-2203-3B618A66A16B}"/>
              </a:ext>
            </a:extLst>
          </p:cNvPr>
          <p:cNvSpPr txBox="1"/>
          <p:nvPr/>
        </p:nvSpPr>
        <p:spPr>
          <a:xfrm>
            <a:off x="4706177" y="6569042"/>
            <a:ext cx="6092686" cy="276999"/>
          </a:xfrm>
          <a:prstGeom prst="rect">
            <a:avLst/>
          </a:prstGeom>
          <a:noFill/>
        </p:spPr>
        <p:txBody>
          <a:bodyPr wrap="square">
            <a:spAutoFit/>
          </a:bodyPr>
          <a:lstStyle>
            <a:defPPr>
              <a:defRPr lang="en-US"/>
            </a:defPPr>
            <a:lvl1pPr marR="0">
              <a:spcBef>
                <a:spcPts val="0"/>
              </a:spcBef>
              <a:spcAft>
                <a:spcPts val="0"/>
              </a:spcAft>
              <a:defRPr sz="1200" kern="100">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Kerr A, et al. </a:t>
            </a:r>
            <a:r>
              <a:rPr lang="en-US" dirty="0" err="1"/>
              <a:t>Anaesth</a:t>
            </a:r>
            <a:r>
              <a:rPr lang="en-US" dirty="0"/>
              <a:t> Intensive Care. 2016 Nov;44(6):758-761. </a:t>
            </a:r>
          </a:p>
        </p:txBody>
      </p:sp>
      <p:sp>
        <p:nvSpPr>
          <p:cNvPr id="18" name="TextBox 17">
            <a:extLst>
              <a:ext uri="{FF2B5EF4-FFF2-40B4-BE49-F238E27FC236}">
                <a16:creationId xmlns:a16="http://schemas.microsoft.com/office/drawing/2014/main" id="{6EFACFD4-76A8-585B-7C31-119A32113271}"/>
              </a:ext>
            </a:extLst>
          </p:cNvPr>
          <p:cNvSpPr txBox="1"/>
          <p:nvPr/>
        </p:nvSpPr>
        <p:spPr>
          <a:xfrm>
            <a:off x="8827605" y="6352159"/>
            <a:ext cx="3364395" cy="276999"/>
          </a:xfrm>
          <a:prstGeom prst="rect">
            <a:avLst/>
          </a:prstGeom>
          <a:noFill/>
        </p:spPr>
        <p:txBody>
          <a:bodyPr wrap="square">
            <a:spAutoFit/>
          </a:bodyPr>
          <a:lstStyle>
            <a:defPPr>
              <a:defRPr lang="en-US"/>
            </a:defPPr>
            <a:lvl1pPr marR="0">
              <a:spcBef>
                <a:spcPts val="0"/>
              </a:spcBef>
              <a:spcAft>
                <a:spcPts val="0"/>
              </a:spcAft>
              <a:defRPr sz="1200" kern="100">
                <a:effectLst/>
                <a:latin typeface="Calibri" panose="020F0502020204030204" pitchFamily="34" charset="0"/>
                <a:ea typeface="Calibri" panose="020F0502020204030204" pitchFamily="34" charset="0"/>
                <a:cs typeface="Calibri" panose="020F0502020204030204" pitchFamily="34" charset="0"/>
              </a:defRPr>
            </a:lvl1pPr>
          </a:lstStyle>
          <a:p>
            <a:r>
              <a:rPr lang="en-US" dirty="0" err="1"/>
              <a:t>Cartin-Ceba</a:t>
            </a:r>
            <a:r>
              <a:rPr lang="en-US" dirty="0"/>
              <a:t> </a:t>
            </a:r>
            <a:r>
              <a:rPr lang="en-US" dirty="0" err="1"/>
              <a:t>R,et</a:t>
            </a:r>
            <a:r>
              <a:rPr lang="en-US" dirty="0"/>
              <a:t> al . Crit Care Med 39:1635–1640</a:t>
            </a:r>
          </a:p>
        </p:txBody>
      </p:sp>
    </p:spTree>
    <p:extLst>
      <p:ext uri="{BB962C8B-B14F-4D97-AF65-F5344CB8AC3E}">
        <p14:creationId xmlns:p14="http://schemas.microsoft.com/office/powerpoint/2010/main" val="103430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304-5655-BBB2-0502-0BC7B462734C}"/>
              </a:ext>
            </a:extLst>
          </p:cNvPr>
          <p:cNvSpPr>
            <a:spLocks noGrp="1"/>
          </p:cNvSpPr>
          <p:nvPr>
            <p:ph type="title"/>
          </p:nvPr>
        </p:nvSpPr>
        <p:spPr/>
        <p:txBody>
          <a:bodyPr/>
          <a:lstStyle/>
          <a:p>
            <a:endParaRPr lang="en-US"/>
          </a:p>
        </p:txBody>
      </p:sp>
      <p:pic>
        <p:nvPicPr>
          <p:cNvPr id="5" name="Content Placeholder 4" descr="A picture containing text, screenshot, font, design&#10;&#10;Description automatically generated">
            <a:extLst>
              <a:ext uri="{FF2B5EF4-FFF2-40B4-BE49-F238E27FC236}">
                <a16:creationId xmlns:a16="http://schemas.microsoft.com/office/drawing/2014/main" id="{F7B2E630-D485-4E33-B7E5-3F707A0B15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3135" cy="6858000"/>
          </a:xfrm>
        </p:spPr>
      </p:pic>
    </p:spTree>
    <p:extLst>
      <p:ext uri="{BB962C8B-B14F-4D97-AF65-F5344CB8AC3E}">
        <p14:creationId xmlns:p14="http://schemas.microsoft.com/office/powerpoint/2010/main" val="209501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4B70-C09E-530F-EBF5-080E5C4E9155}"/>
              </a:ext>
            </a:extLst>
          </p:cNvPr>
          <p:cNvSpPr>
            <a:spLocks noGrp="1"/>
          </p:cNvSpPr>
          <p:nvPr>
            <p:ph type="title"/>
          </p:nvPr>
        </p:nvSpPr>
        <p:spPr/>
        <p:txBody>
          <a:bodyPr/>
          <a:lstStyle/>
          <a:p>
            <a:r>
              <a:rPr lang="en-US" dirty="0"/>
              <a:t>RCT related to NRT Use in ICU </a:t>
            </a:r>
          </a:p>
        </p:txBody>
      </p:sp>
      <p:pic>
        <p:nvPicPr>
          <p:cNvPr id="4" name="Content Placeholder 3" descr="Group of women with solid fill">
            <a:extLst>
              <a:ext uri="{FF2B5EF4-FFF2-40B4-BE49-F238E27FC236}">
                <a16:creationId xmlns:a16="http://schemas.microsoft.com/office/drawing/2014/main" id="{2991421B-662F-CFD6-1F82-DDD37214230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789" y="2201480"/>
            <a:ext cx="914400" cy="914400"/>
          </a:xfrm>
          <a:prstGeom prst="rect">
            <a:avLst/>
          </a:prstGeom>
        </p:spPr>
      </p:pic>
      <p:pic>
        <p:nvPicPr>
          <p:cNvPr id="5" name="Graphic 4" descr="Needle with solid fill">
            <a:extLst>
              <a:ext uri="{FF2B5EF4-FFF2-40B4-BE49-F238E27FC236}">
                <a16:creationId xmlns:a16="http://schemas.microsoft.com/office/drawing/2014/main" id="{32636F94-91B3-82C6-B44F-76BAB54914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789" y="3478696"/>
            <a:ext cx="914400" cy="914400"/>
          </a:xfrm>
          <a:prstGeom prst="rect">
            <a:avLst/>
          </a:prstGeom>
        </p:spPr>
      </p:pic>
      <p:pic>
        <p:nvPicPr>
          <p:cNvPr id="7" name="Graphic 6" descr="Presentation with pie chart with solid fill">
            <a:extLst>
              <a:ext uri="{FF2B5EF4-FFF2-40B4-BE49-F238E27FC236}">
                <a16:creationId xmlns:a16="http://schemas.microsoft.com/office/drawing/2014/main" id="{D6D85965-1C2B-8835-45CB-5DCDB23D70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8789" y="5039139"/>
            <a:ext cx="914400" cy="914400"/>
          </a:xfrm>
          <a:prstGeom prst="rect">
            <a:avLst/>
          </a:prstGeom>
        </p:spPr>
      </p:pic>
      <p:sp>
        <p:nvSpPr>
          <p:cNvPr id="9" name="TextBox 8">
            <a:extLst>
              <a:ext uri="{FF2B5EF4-FFF2-40B4-BE49-F238E27FC236}">
                <a16:creationId xmlns:a16="http://schemas.microsoft.com/office/drawing/2014/main" id="{E118CF19-D808-F10E-3105-4A950D5393B3}"/>
              </a:ext>
            </a:extLst>
          </p:cNvPr>
          <p:cNvSpPr txBox="1"/>
          <p:nvPr/>
        </p:nvSpPr>
        <p:spPr>
          <a:xfrm>
            <a:off x="3208683" y="1552141"/>
            <a:ext cx="1939786" cy="369332"/>
          </a:xfrm>
          <a:prstGeom prst="rect">
            <a:avLst/>
          </a:prstGeom>
          <a:solidFill>
            <a:srgbClr val="00B050"/>
          </a:solidFill>
          <a:ln>
            <a:solidFill>
              <a:srgbClr val="00B050"/>
            </a:solidFill>
          </a:ln>
        </p:spPr>
        <p:txBody>
          <a:bodyPr wrap="square">
            <a:spAutoFit/>
          </a:bodyPr>
          <a:lstStyle/>
          <a:p>
            <a:pPr marL="0" marR="0">
              <a:spcBef>
                <a:spcPts val="0"/>
              </a:spcBef>
              <a:spcAft>
                <a:spcPts val="0"/>
              </a:spcAft>
            </a:pPr>
            <a:r>
              <a:rPr lang="en-US" sz="1800" b="1" kern="100" dirty="0">
                <a:effectLst/>
              </a:rPr>
              <a:t>Pathak et al. 2013</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133988-F9C4-CB9A-9B2B-8E6B58CF1772}"/>
              </a:ext>
            </a:extLst>
          </p:cNvPr>
          <p:cNvSpPr txBox="1"/>
          <p:nvPr/>
        </p:nvSpPr>
        <p:spPr>
          <a:xfrm>
            <a:off x="8485532" y="1552141"/>
            <a:ext cx="2102125" cy="369332"/>
          </a:xfrm>
          <a:prstGeom prst="rect">
            <a:avLst/>
          </a:prstGeom>
          <a:solidFill>
            <a:schemeClr val="accent5">
              <a:lumMod val="75000"/>
            </a:schemeClr>
          </a:solidFill>
          <a:ln>
            <a:solidFill>
              <a:schemeClr val="accent5">
                <a:lumMod val="50000"/>
              </a:schemeClr>
            </a:solidFill>
          </a:ln>
        </p:spPr>
        <p:txBody>
          <a:bodyPr wrap="square">
            <a:spAutoFit/>
          </a:bodyPr>
          <a:lstStyle/>
          <a:p>
            <a:pPr marL="0" marR="0">
              <a:spcBef>
                <a:spcPts val="0"/>
              </a:spcBef>
              <a:spcAft>
                <a:spcPts val="0"/>
              </a:spcAft>
            </a:pPr>
            <a:r>
              <a:rPr lang="en-US" sz="1800" b="1" kern="100" dirty="0">
                <a:effectLst/>
              </a:rPr>
              <a:t>De Jong et al. 2018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79F7D82-E235-807B-05D1-E8DFEC40711F}"/>
              </a:ext>
            </a:extLst>
          </p:cNvPr>
          <p:cNvSpPr txBox="1"/>
          <p:nvPr/>
        </p:nvSpPr>
        <p:spPr>
          <a:xfrm>
            <a:off x="2814431" y="3397287"/>
            <a:ext cx="3046343" cy="1077218"/>
          </a:xfrm>
          <a:prstGeom prst="rect">
            <a:avLst/>
          </a:prstGeom>
          <a:noFill/>
          <a:ln>
            <a:solidFill>
              <a:srgbClr val="00B050"/>
            </a:solidFill>
          </a:ln>
        </p:spPr>
        <p:txBody>
          <a:bodyPr wrap="square">
            <a:spAutoFit/>
          </a:bodyPr>
          <a:lstStyle/>
          <a:p>
            <a:pPr marL="0" marR="0" algn="ctr">
              <a:spcBef>
                <a:spcPts val="0"/>
              </a:spcBef>
              <a:spcAft>
                <a:spcPts val="0"/>
              </a:spcAft>
            </a:pPr>
            <a:r>
              <a:rPr lang="en-US" sz="1600" kern="100" dirty="0">
                <a:effectLst/>
              </a:rPr>
              <a:t>21 mg patch was applied within 48 hr. of ICU admission. </a:t>
            </a:r>
          </a:p>
          <a:p>
            <a:pPr marL="0" marR="0" algn="ctr">
              <a:spcBef>
                <a:spcPts val="0"/>
              </a:spcBef>
              <a:spcAft>
                <a:spcPts val="0"/>
              </a:spcAft>
            </a:pPr>
            <a:r>
              <a:rPr lang="en-US" sz="1600" kern="100" dirty="0">
                <a:effectLst/>
              </a:rPr>
              <a:t>Until discharge or transfer from ICU, Or if 10 weeks passed.</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CCDA00-AF05-398F-5677-4FDA16F59617}"/>
              </a:ext>
            </a:extLst>
          </p:cNvPr>
          <p:cNvSpPr txBox="1"/>
          <p:nvPr/>
        </p:nvSpPr>
        <p:spPr>
          <a:xfrm>
            <a:off x="7540818" y="3425208"/>
            <a:ext cx="3991555" cy="1077218"/>
          </a:xfrm>
          <a:prstGeom prst="rect">
            <a:avLst/>
          </a:prstGeom>
          <a:noFill/>
          <a:ln>
            <a:solidFill>
              <a:schemeClr val="accent5"/>
            </a:solidFill>
          </a:ln>
        </p:spPr>
        <p:txBody>
          <a:bodyPr wrap="square">
            <a:spAutoFit/>
          </a:bodyPr>
          <a:lstStyle/>
          <a:p>
            <a:pPr marL="0" marR="0" algn="ctr">
              <a:spcBef>
                <a:spcPts val="0"/>
              </a:spcBef>
              <a:spcAft>
                <a:spcPts val="0"/>
              </a:spcAft>
            </a:pPr>
            <a:r>
              <a:rPr lang="en-US" sz="1600" kern="100" dirty="0">
                <a:effectLst/>
              </a:rPr>
              <a:t>Dosing based on smoking history </a:t>
            </a:r>
          </a:p>
          <a:p>
            <a:pPr marL="0" marR="0" algn="ctr">
              <a:spcBef>
                <a:spcPts val="0"/>
              </a:spcBef>
              <a:spcAft>
                <a:spcPts val="0"/>
              </a:spcAft>
            </a:pPr>
            <a:r>
              <a:rPr lang="en-US" sz="1600" kern="100" dirty="0">
                <a:effectLst/>
              </a:rPr>
              <a:t>14 mg </a:t>
            </a:r>
            <a:r>
              <a:rPr lang="en-US" sz="1600" kern="100" dirty="0">
                <a:effectLst/>
                <a:sym typeface="Wingdings" pitchFamily="2" charset="2"/>
              </a:rPr>
              <a:t></a:t>
            </a:r>
            <a:r>
              <a:rPr lang="en-US" sz="1600" kern="100" dirty="0">
                <a:effectLst/>
              </a:rPr>
              <a:t> who smoke &lt; 21 cigarettes/ day  </a:t>
            </a:r>
          </a:p>
          <a:p>
            <a:pPr marL="0" marR="0" algn="ctr">
              <a:spcBef>
                <a:spcPts val="0"/>
              </a:spcBef>
              <a:spcAft>
                <a:spcPts val="0"/>
              </a:spcAft>
            </a:pPr>
            <a:r>
              <a:rPr lang="en-US" sz="1600" kern="100" dirty="0">
                <a:effectLst/>
              </a:rPr>
              <a:t>21 mg </a:t>
            </a:r>
            <a:r>
              <a:rPr lang="en-US" sz="1600" kern="100" dirty="0">
                <a:effectLst/>
                <a:sym typeface="Wingdings" pitchFamily="2" charset="2"/>
              </a:rPr>
              <a:t></a:t>
            </a:r>
            <a:r>
              <a:rPr lang="en-US" sz="1600" kern="100" dirty="0">
                <a:effectLst/>
              </a:rPr>
              <a:t> who smoke 21 or more cigarettes/day</a:t>
            </a:r>
          </a:p>
        </p:txBody>
      </p:sp>
      <p:sp>
        <p:nvSpPr>
          <p:cNvPr id="17" name="TextBox 16">
            <a:extLst>
              <a:ext uri="{FF2B5EF4-FFF2-40B4-BE49-F238E27FC236}">
                <a16:creationId xmlns:a16="http://schemas.microsoft.com/office/drawing/2014/main" id="{37AEF4B5-3FEA-159C-EA62-EA95435C0E84}"/>
              </a:ext>
            </a:extLst>
          </p:cNvPr>
          <p:cNvSpPr txBox="1"/>
          <p:nvPr/>
        </p:nvSpPr>
        <p:spPr>
          <a:xfrm>
            <a:off x="2814430" y="4897181"/>
            <a:ext cx="3046343" cy="1077218"/>
          </a:xfrm>
          <a:prstGeom prst="rect">
            <a:avLst/>
          </a:prstGeom>
          <a:noFill/>
          <a:ln>
            <a:solidFill>
              <a:srgbClr val="00B050"/>
            </a:solidFill>
          </a:ln>
        </p:spPr>
        <p:txBody>
          <a:bodyPr wrap="square">
            <a:spAutoFit/>
          </a:bodyPr>
          <a:lstStyle/>
          <a:p>
            <a:pPr marL="285750" marR="0" indent="-285750">
              <a:spcBef>
                <a:spcPts val="0"/>
              </a:spcBef>
              <a:spcAft>
                <a:spcPts val="0"/>
              </a:spcAft>
              <a:buFont typeface="Wingdings" pitchFamily="2" charset="2"/>
              <a:buChar char="§"/>
            </a:pPr>
            <a:r>
              <a:rPr lang="en-US" sz="1600" b="1" kern="100" dirty="0">
                <a:effectLst/>
              </a:rPr>
              <a:t>The mean ICU stay: </a:t>
            </a:r>
            <a:r>
              <a:rPr lang="en-US" sz="1600" kern="100" dirty="0">
                <a:effectLst/>
              </a:rPr>
              <a:t>4.5 d NRT, vs. 7 d in the control group </a:t>
            </a:r>
          </a:p>
          <a:p>
            <a:pPr marL="285750" marR="0" indent="-285750">
              <a:spcBef>
                <a:spcPts val="0"/>
              </a:spcBef>
              <a:spcAft>
                <a:spcPts val="0"/>
              </a:spcAft>
              <a:buFont typeface="Wingdings" pitchFamily="2" charset="2"/>
              <a:buChar char="§"/>
            </a:pPr>
            <a:r>
              <a:rPr lang="en-US" sz="1600" b="1" kern="100" dirty="0">
                <a:effectLst/>
              </a:rPr>
              <a:t>The mean ventilator days: </a:t>
            </a:r>
            <a:r>
              <a:rPr lang="en-US" sz="1600" kern="100" dirty="0">
                <a:effectLst/>
              </a:rPr>
              <a:t>(1.9 d NRT vs 3.5 d control group)</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692CD28-781E-5633-6915-95D5D79DA3F6}"/>
              </a:ext>
            </a:extLst>
          </p:cNvPr>
          <p:cNvSpPr txBox="1"/>
          <p:nvPr/>
        </p:nvSpPr>
        <p:spPr>
          <a:xfrm>
            <a:off x="7540818" y="4834619"/>
            <a:ext cx="3991555" cy="1323439"/>
          </a:xfrm>
          <a:prstGeom prst="rect">
            <a:avLst/>
          </a:prstGeom>
          <a:noFill/>
          <a:ln>
            <a:solidFill>
              <a:schemeClr val="accent5"/>
            </a:solidFill>
          </a:ln>
        </p:spPr>
        <p:txBody>
          <a:bodyPr wrap="square">
            <a:spAutoFit/>
          </a:bodyPr>
          <a:lstStyle/>
          <a:p>
            <a:pPr marL="285750" marR="0" indent="-285750">
              <a:spcBef>
                <a:spcPts val="0"/>
              </a:spcBef>
              <a:spcAft>
                <a:spcPts val="0"/>
              </a:spcAft>
              <a:buFont typeface="Wingdings" pitchFamily="2" charset="2"/>
              <a:buChar char="§"/>
            </a:pPr>
            <a:r>
              <a:rPr lang="en-US" sz="1600" b="1" kern="100" dirty="0">
                <a:effectLst/>
              </a:rPr>
              <a:t>30-day mortality: </a:t>
            </a:r>
            <a:r>
              <a:rPr lang="en-US" sz="1600" kern="100" dirty="0">
                <a:effectLst/>
              </a:rPr>
              <a:t>(9.5 vs. 7.7%, p=0.84) </a:t>
            </a:r>
          </a:p>
          <a:p>
            <a:pPr marL="285750" marR="0" indent="-285750">
              <a:spcBef>
                <a:spcPts val="0"/>
              </a:spcBef>
              <a:spcAft>
                <a:spcPts val="0"/>
              </a:spcAft>
              <a:buFont typeface="Wingdings" pitchFamily="2" charset="2"/>
              <a:buChar char="§"/>
            </a:pPr>
            <a:r>
              <a:rPr lang="en-US" sz="1600" b="1" kern="100" dirty="0">
                <a:effectLst/>
              </a:rPr>
              <a:t>90-day mortality: (</a:t>
            </a:r>
            <a:r>
              <a:rPr lang="en-US" sz="1600" kern="100" dirty="0">
                <a:effectLst/>
              </a:rPr>
              <a:t>14.3 vs. 19.2%, p=0.67). </a:t>
            </a:r>
          </a:p>
          <a:p>
            <a:pPr marL="285750" marR="0" indent="-285750">
              <a:spcBef>
                <a:spcPts val="0"/>
              </a:spcBef>
              <a:spcAft>
                <a:spcPts val="0"/>
              </a:spcAft>
              <a:buFont typeface="Wingdings" pitchFamily="2" charset="2"/>
              <a:buChar char="§"/>
            </a:pPr>
            <a:r>
              <a:rPr lang="en-US" sz="1600" b="1" kern="100" dirty="0">
                <a:effectLst/>
              </a:rPr>
              <a:t>Average time alive without delirium, sedation, and coma At day 20</a:t>
            </a:r>
            <a:r>
              <a:rPr lang="en-US" sz="1600" kern="100" dirty="0">
                <a:effectLst/>
              </a:rPr>
              <a:t>: 16.6 days in NRT vs. 12.6 days in placebo </a:t>
            </a:r>
            <a:r>
              <a:rPr lang="en-US" sz="1600" b="1" kern="100" dirty="0">
                <a:effectLst/>
              </a:rPr>
              <a:t>(p=0.03).</a:t>
            </a:r>
          </a:p>
        </p:txBody>
      </p:sp>
      <p:sp>
        <p:nvSpPr>
          <p:cNvPr id="21" name="TextBox 20">
            <a:extLst>
              <a:ext uri="{FF2B5EF4-FFF2-40B4-BE49-F238E27FC236}">
                <a16:creationId xmlns:a16="http://schemas.microsoft.com/office/drawing/2014/main" id="{9041FE17-4203-FA9B-B000-7C90F5B3E7AC}"/>
              </a:ext>
            </a:extLst>
          </p:cNvPr>
          <p:cNvSpPr txBox="1"/>
          <p:nvPr/>
        </p:nvSpPr>
        <p:spPr>
          <a:xfrm>
            <a:off x="2814431" y="2432854"/>
            <a:ext cx="3046343" cy="584775"/>
          </a:xfrm>
          <a:prstGeom prst="rect">
            <a:avLst/>
          </a:prstGeom>
          <a:noFill/>
          <a:ln>
            <a:solidFill>
              <a:srgbClr val="00B050"/>
            </a:solidFill>
          </a:ln>
        </p:spPr>
        <p:txBody>
          <a:bodyPr wrap="square">
            <a:spAutoFit/>
          </a:bodyPr>
          <a:lstStyle/>
          <a:p>
            <a:pPr marL="0" marR="0" algn="ctr">
              <a:spcBef>
                <a:spcPts val="0"/>
              </a:spcBef>
              <a:spcAft>
                <a:spcPts val="0"/>
              </a:spcAft>
            </a:pPr>
            <a:r>
              <a:rPr lang="en-US" sz="1600" kern="100" dirty="0">
                <a:effectLst/>
              </a:rPr>
              <a:t>N=40 ( 20 NRT &amp; 20 control) </a:t>
            </a:r>
          </a:p>
          <a:p>
            <a:pPr marL="0" marR="0" algn="ctr">
              <a:spcBef>
                <a:spcPts val="0"/>
              </a:spcBef>
              <a:spcAft>
                <a:spcPts val="0"/>
              </a:spcAft>
            </a:pPr>
            <a:r>
              <a:rPr lang="en-US" sz="1600" kern="100" dirty="0"/>
              <a:t>Smoker patients admitted to ICU</a:t>
            </a:r>
            <a:endParaRPr lang="en-US" sz="1600" kern="100" dirty="0">
              <a:effectLst/>
            </a:endParaRPr>
          </a:p>
        </p:txBody>
      </p:sp>
      <p:sp>
        <p:nvSpPr>
          <p:cNvPr id="23" name="TextBox 22">
            <a:extLst>
              <a:ext uri="{FF2B5EF4-FFF2-40B4-BE49-F238E27FC236}">
                <a16:creationId xmlns:a16="http://schemas.microsoft.com/office/drawing/2014/main" id="{10C7C265-CEE9-76BC-D75D-A578BB94C6F3}"/>
              </a:ext>
            </a:extLst>
          </p:cNvPr>
          <p:cNvSpPr txBox="1"/>
          <p:nvPr/>
        </p:nvSpPr>
        <p:spPr>
          <a:xfrm>
            <a:off x="7540819" y="2284908"/>
            <a:ext cx="3991554" cy="830997"/>
          </a:xfrm>
          <a:prstGeom prst="rect">
            <a:avLst/>
          </a:prstGeom>
          <a:noFill/>
          <a:ln>
            <a:solidFill>
              <a:schemeClr val="accent5">
                <a:lumMod val="75000"/>
              </a:schemeClr>
            </a:solidFill>
          </a:ln>
        </p:spPr>
        <p:txBody>
          <a:bodyPr wrap="square">
            <a:spAutoFit/>
          </a:bodyPr>
          <a:lstStyle/>
          <a:p>
            <a:pPr marL="0" marR="0" algn="ctr">
              <a:spcBef>
                <a:spcPts val="0"/>
              </a:spcBef>
              <a:spcAft>
                <a:spcPts val="0"/>
              </a:spcAft>
            </a:pPr>
            <a:r>
              <a:rPr lang="en-US" sz="1600" kern="100" dirty="0">
                <a:effectLst/>
              </a:rPr>
              <a:t>N= 47 ( 21 NRT &amp; 26 placebo)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kern="100" dirty="0">
                <a:effectLst/>
              </a:rPr>
              <a:t>ICU, MV,  smoke &gt; 10 cigarettes/ day prior to ICU admission </a:t>
            </a:r>
          </a:p>
        </p:txBody>
      </p:sp>
      <p:sp>
        <p:nvSpPr>
          <p:cNvPr id="25" name="TextBox 24">
            <a:extLst>
              <a:ext uri="{FF2B5EF4-FFF2-40B4-BE49-F238E27FC236}">
                <a16:creationId xmlns:a16="http://schemas.microsoft.com/office/drawing/2014/main" id="{68176B58-7D59-099E-57A8-8CE4A41A8E10}"/>
              </a:ext>
            </a:extLst>
          </p:cNvPr>
          <p:cNvSpPr txBox="1"/>
          <p:nvPr/>
        </p:nvSpPr>
        <p:spPr>
          <a:xfrm>
            <a:off x="2814430" y="6473690"/>
            <a:ext cx="6092686" cy="307777"/>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Pathak V, et al. Respir Care 2013;58:1625-9.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6C052B8-72F2-76EC-F577-1E46F90B3FAA}"/>
              </a:ext>
            </a:extLst>
          </p:cNvPr>
          <p:cNvSpPr txBox="1"/>
          <p:nvPr/>
        </p:nvSpPr>
        <p:spPr>
          <a:xfrm>
            <a:off x="7795936" y="6473689"/>
            <a:ext cx="6092686" cy="307777"/>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de Jong, B., et al. Ann. Intensive Care 8, 70 (2018).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650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946F-0971-5A3C-94B5-FF17F91FC93A}"/>
              </a:ext>
            </a:extLst>
          </p:cNvPr>
          <p:cNvSpPr>
            <a:spLocks noGrp="1"/>
          </p:cNvSpPr>
          <p:nvPr>
            <p:ph type="title"/>
          </p:nvPr>
        </p:nvSpPr>
        <p:spPr/>
        <p:txBody>
          <a:bodyPr/>
          <a:lstStyle/>
          <a:p>
            <a:endParaRPr lang="en-US"/>
          </a:p>
        </p:txBody>
      </p:sp>
      <p:pic>
        <p:nvPicPr>
          <p:cNvPr id="5" name="Content Placeholder 4" descr="A picture containing text, screenshot, font, design&#10;&#10;Description automatically generated">
            <a:extLst>
              <a:ext uri="{FF2B5EF4-FFF2-40B4-BE49-F238E27FC236}">
                <a16:creationId xmlns:a16="http://schemas.microsoft.com/office/drawing/2014/main" id="{DB6F9677-2CF4-E4F5-4C73-389BFA0019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512"/>
            <a:ext cx="12213603" cy="6869512"/>
          </a:xfrm>
        </p:spPr>
      </p:pic>
    </p:spTree>
    <p:extLst>
      <p:ext uri="{BB962C8B-B14F-4D97-AF65-F5344CB8AC3E}">
        <p14:creationId xmlns:p14="http://schemas.microsoft.com/office/powerpoint/2010/main" val="424504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F40-BD5C-0FD4-392E-2B7E36ABB667}"/>
              </a:ext>
            </a:extLst>
          </p:cNvPr>
          <p:cNvSpPr>
            <a:spLocks noGrp="1"/>
          </p:cNvSpPr>
          <p:nvPr>
            <p:ph type="title"/>
          </p:nvPr>
        </p:nvSpPr>
        <p:spPr/>
        <p:txBody>
          <a:bodyPr/>
          <a:lstStyle/>
          <a:p>
            <a:r>
              <a:rPr lang="en-US" dirty="0"/>
              <a:t>Systematic Review on NRT</a:t>
            </a:r>
          </a:p>
        </p:txBody>
      </p:sp>
      <p:sp>
        <p:nvSpPr>
          <p:cNvPr id="5" name="TextBox 4">
            <a:extLst>
              <a:ext uri="{FF2B5EF4-FFF2-40B4-BE49-F238E27FC236}">
                <a16:creationId xmlns:a16="http://schemas.microsoft.com/office/drawing/2014/main" id="{5C82212E-D860-BF06-0A1C-AA7AC58392B3}"/>
              </a:ext>
            </a:extLst>
          </p:cNvPr>
          <p:cNvSpPr txBox="1"/>
          <p:nvPr/>
        </p:nvSpPr>
        <p:spPr>
          <a:xfrm>
            <a:off x="33794" y="6413572"/>
            <a:ext cx="6092686" cy="276999"/>
          </a:xfrm>
          <a:prstGeom prst="rect">
            <a:avLst/>
          </a:prstGeom>
          <a:noFill/>
        </p:spPr>
        <p:txBody>
          <a:bodyPr wrap="square">
            <a:spAutoFit/>
          </a:bodyPr>
          <a:lstStyle/>
          <a:p>
            <a:r>
              <a:rPr lang="en-US" sz="1200" b="0" i="0" dirty="0" err="1">
                <a:solidFill>
                  <a:srgbClr val="212121"/>
                </a:solidFill>
                <a:effectLst/>
                <a:latin typeface="Calibri" panose="020F0502020204030204" pitchFamily="34" charset="0"/>
                <a:cs typeface="Calibri" panose="020F0502020204030204" pitchFamily="34" charset="0"/>
              </a:rPr>
              <a:t>Wilby</a:t>
            </a:r>
            <a:r>
              <a:rPr lang="en-US" sz="1200" b="0" i="0" dirty="0">
                <a:solidFill>
                  <a:srgbClr val="212121"/>
                </a:solidFill>
                <a:effectLst/>
                <a:latin typeface="Calibri" panose="020F0502020204030204" pitchFamily="34" charset="0"/>
                <a:cs typeface="Calibri" panose="020F0502020204030204" pitchFamily="34" charset="0"/>
              </a:rPr>
              <a:t> KJ, eta l. J Intensive Care Med. 2014 Jan-Feb;29(1):22-30</a:t>
            </a:r>
            <a:endParaRPr lang="en-US"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92DBEB0-AFA1-8124-5E83-061E65CA8915}"/>
              </a:ext>
            </a:extLst>
          </p:cNvPr>
          <p:cNvSpPr txBox="1"/>
          <p:nvPr/>
        </p:nvSpPr>
        <p:spPr>
          <a:xfrm>
            <a:off x="1678056" y="1709976"/>
            <a:ext cx="1939786" cy="369332"/>
          </a:xfrm>
          <a:prstGeom prst="rect">
            <a:avLst/>
          </a:prstGeom>
          <a:solidFill>
            <a:schemeClr val="accent3">
              <a:lumMod val="60000"/>
              <a:lumOff val="40000"/>
            </a:schemeClr>
          </a:solidFill>
          <a:ln>
            <a:solidFill>
              <a:schemeClr val="accent3">
                <a:lumMod val="50000"/>
              </a:schemeClr>
            </a:solidFill>
          </a:ln>
        </p:spPr>
        <p:txBody>
          <a:bodyPr wrap="square">
            <a:spAutoFit/>
          </a:bodyPr>
          <a:lstStyle/>
          <a:p>
            <a:pPr marL="0" marR="0">
              <a:spcBef>
                <a:spcPts val="0"/>
              </a:spcBef>
              <a:spcAft>
                <a:spcPts val="0"/>
              </a:spcAft>
            </a:pPr>
            <a:r>
              <a:rPr lang="en-US" sz="1800" b="1" kern="100" dirty="0" err="1">
                <a:effectLst/>
              </a:rPr>
              <a:t>Wilby</a:t>
            </a:r>
            <a:r>
              <a:rPr lang="en-US" sz="1800" b="1" kern="100" dirty="0">
                <a:effectLst/>
              </a:rPr>
              <a:t> et al. 2014</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phic 8" descr="Clipboard Mixed with solid fill">
            <a:extLst>
              <a:ext uri="{FF2B5EF4-FFF2-40B4-BE49-F238E27FC236}">
                <a16:creationId xmlns:a16="http://schemas.microsoft.com/office/drawing/2014/main" id="{A6CF609A-5AAE-D371-04AA-C8C3B11A4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3538185"/>
            <a:ext cx="914400" cy="914400"/>
          </a:xfrm>
          <a:prstGeom prst="rect">
            <a:avLst/>
          </a:prstGeom>
        </p:spPr>
      </p:pic>
      <p:sp>
        <p:nvSpPr>
          <p:cNvPr id="10" name="TextBox 9">
            <a:extLst>
              <a:ext uri="{FF2B5EF4-FFF2-40B4-BE49-F238E27FC236}">
                <a16:creationId xmlns:a16="http://schemas.microsoft.com/office/drawing/2014/main" id="{B7EFEF6A-B8EF-0E9C-1988-5DF1FBEE793A}"/>
              </a:ext>
            </a:extLst>
          </p:cNvPr>
          <p:cNvSpPr txBox="1"/>
          <p:nvPr/>
        </p:nvSpPr>
        <p:spPr>
          <a:xfrm>
            <a:off x="1151444" y="3732382"/>
            <a:ext cx="2963355" cy="584775"/>
          </a:xfrm>
          <a:prstGeom prst="rect">
            <a:avLst/>
          </a:prstGeom>
          <a:noFill/>
          <a:ln>
            <a:solidFill>
              <a:srgbClr val="00B050"/>
            </a:solidFill>
          </a:ln>
        </p:spPr>
        <p:txBody>
          <a:bodyPr wrap="square">
            <a:spAutoFit/>
          </a:bodyPr>
          <a:lstStyle/>
          <a:p>
            <a:pPr marL="0" marR="0" algn="ctr">
              <a:spcBef>
                <a:spcPts val="0"/>
              </a:spcBef>
              <a:spcAft>
                <a:spcPts val="0"/>
              </a:spcAft>
            </a:pPr>
            <a:r>
              <a:rPr lang="en-US" sz="1600" kern="100" dirty="0">
                <a:effectLst/>
              </a:rPr>
              <a:t>7 studies included between </a:t>
            </a:r>
            <a:r>
              <a:rPr lang="en-US" sz="1600" b="0" i="0" dirty="0">
                <a:solidFill>
                  <a:srgbClr val="212121"/>
                </a:solidFill>
                <a:effectLst/>
                <a:latin typeface="system-ui"/>
              </a:rPr>
              <a:t>(1948-August 2011)</a:t>
            </a:r>
            <a:endParaRPr lang="en-US" sz="1600" kern="100" dirty="0">
              <a:effectLst/>
            </a:endParaRPr>
          </a:p>
        </p:txBody>
      </p:sp>
      <p:sp>
        <p:nvSpPr>
          <p:cNvPr id="12" name="TextBox 11">
            <a:extLst>
              <a:ext uri="{FF2B5EF4-FFF2-40B4-BE49-F238E27FC236}">
                <a16:creationId xmlns:a16="http://schemas.microsoft.com/office/drawing/2014/main" id="{1ADD6A5B-73E3-0528-7CEB-CF01D3C4BABC}"/>
              </a:ext>
            </a:extLst>
          </p:cNvPr>
          <p:cNvSpPr txBox="1"/>
          <p:nvPr/>
        </p:nvSpPr>
        <p:spPr>
          <a:xfrm>
            <a:off x="1151445" y="2427122"/>
            <a:ext cx="2963355" cy="1077218"/>
          </a:xfrm>
          <a:prstGeom prst="rect">
            <a:avLst/>
          </a:prstGeom>
          <a:noFill/>
          <a:ln>
            <a:solidFill>
              <a:srgbClr val="00B050"/>
            </a:solidFill>
          </a:ln>
        </p:spPr>
        <p:txBody>
          <a:bodyPr wrap="square">
            <a:spAutoFit/>
          </a:bodyPr>
          <a:lstStyle/>
          <a:p>
            <a:pPr algn="ctr"/>
            <a:r>
              <a:rPr lang="en-US" sz="1600" b="0" i="0" dirty="0">
                <a:solidFill>
                  <a:srgbClr val="212121"/>
                </a:solidFill>
                <a:effectLst/>
                <a:latin typeface="Calibri" panose="020F0502020204030204" pitchFamily="34" charset="0"/>
                <a:cs typeface="Calibri" panose="020F0502020204030204" pitchFamily="34" charset="0"/>
              </a:rPr>
              <a:t>Assess the effect </a:t>
            </a:r>
            <a:r>
              <a:rPr lang="en-US" sz="1600" b="1" i="0" dirty="0">
                <a:solidFill>
                  <a:srgbClr val="212121"/>
                </a:solidFill>
                <a:effectLst/>
                <a:latin typeface="Calibri" panose="020F0502020204030204" pitchFamily="34" charset="0"/>
                <a:cs typeface="Calibri" panose="020F0502020204030204" pitchFamily="34" charset="0"/>
              </a:rPr>
              <a:t>of NRT on mortality and other outcomes</a:t>
            </a:r>
            <a:r>
              <a:rPr lang="en-US" sz="1600" b="0" i="0" dirty="0">
                <a:solidFill>
                  <a:srgbClr val="212121"/>
                </a:solidFill>
                <a:effectLst/>
                <a:latin typeface="Calibri" panose="020F0502020204030204" pitchFamily="34" charset="0"/>
                <a:cs typeface="Calibri" panose="020F0502020204030204" pitchFamily="34" charset="0"/>
              </a:rPr>
              <a:t> in nicotine-dependent critically ill patients</a:t>
            </a:r>
            <a:endParaRPr lang="en-US" sz="1600" dirty="0">
              <a:latin typeface="Calibri" panose="020F0502020204030204" pitchFamily="34" charset="0"/>
              <a:cs typeface="Calibri" panose="020F0502020204030204" pitchFamily="34" charset="0"/>
            </a:endParaRPr>
          </a:p>
        </p:txBody>
      </p:sp>
      <p:pic>
        <p:nvPicPr>
          <p:cNvPr id="13" name="Graphic 12" descr="Target with solid fill">
            <a:extLst>
              <a:ext uri="{FF2B5EF4-FFF2-40B4-BE49-F238E27FC236}">
                <a16:creationId xmlns:a16="http://schemas.microsoft.com/office/drawing/2014/main" id="{7E4AB4EA-63BD-5D3F-D967-36AFEAFB23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880" y="2197805"/>
            <a:ext cx="914400" cy="914400"/>
          </a:xfrm>
          <a:prstGeom prst="rect">
            <a:avLst/>
          </a:prstGeom>
        </p:spPr>
      </p:pic>
      <p:sp>
        <p:nvSpPr>
          <p:cNvPr id="15" name="TextBox 14">
            <a:extLst>
              <a:ext uri="{FF2B5EF4-FFF2-40B4-BE49-F238E27FC236}">
                <a16:creationId xmlns:a16="http://schemas.microsoft.com/office/drawing/2014/main" id="{42BD34A6-57CD-4C1C-2C38-CA15975D148C}"/>
              </a:ext>
            </a:extLst>
          </p:cNvPr>
          <p:cNvSpPr txBox="1"/>
          <p:nvPr/>
        </p:nvSpPr>
        <p:spPr>
          <a:xfrm>
            <a:off x="1149711" y="4496726"/>
            <a:ext cx="2963355" cy="1815882"/>
          </a:xfrm>
          <a:prstGeom prst="rect">
            <a:avLst/>
          </a:prstGeom>
          <a:noFill/>
          <a:ln>
            <a:solidFill>
              <a:srgbClr val="00B050"/>
            </a:solidFill>
          </a:ln>
        </p:spPr>
        <p:txBody>
          <a:bodyPr wrap="square">
            <a:spAutoFit/>
          </a:bodyPr>
          <a:lstStyle/>
          <a:p>
            <a:pPr marL="285750" indent="-285750">
              <a:buFont typeface="Arial" panose="020B0604020202020204" pitchFamily="34" charset="0"/>
              <a:buChar char="•"/>
            </a:pPr>
            <a:r>
              <a:rPr lang="en-US" sz="1600" b="0" i="0" dirty="0">
                <a:solidFill>
                  <a:srgbClr val="212121"/>
                </a:solidFill>
                <a:effectLst/>
                <a:latin typeface="Calibri" panose="020F0502020204030204" pitchFamily="34" charset="0"/>
                <a:cs typeface="Calibri" panose="020F0502020204030204" pitchFamily="34" charset="0"/>
              </a:rPr>
              <a:t>NRT </a:t>
            </a:r>
            <a:r>
              <a:rPr lang="en-US" sz="1600" b="1" i="0" dirty="0">
                <a:solidFill>
                  <a:srgbClr val="212121"/>
                </a:solidFill>
                <a:effectLst/>
                <a:latin typeface="Calibri" panose="020F0502020204030204" pitchFamily="34" charset="0"/>
                <a:cs typeface="Calibri" panose="020F0502020204030204" pitchFamily="34" charset="0"/>
              </a:rPr>
              <a:t>should not be routinely </a:t>
            </a:r>
            <a:r>
              <a:rPr lang="en-US" sz="1600" b="0" i="0" dirty="0">
                <a:solidFill>
                  <a:srgbClr val="212121"/>
                </a:solidFill>
                <a:effectLst/>
                <a:latin typeface="Calibri" panose="020F0502020204030204" pitchFamily="34" charset="0"/>
                <a:cs typeface="Calibri" panose="020F0502020204030204" pitchFamily="34" charset="0"/>
              </a:rPr>
              <a:t>prescribed to patients admitted to intensive care settings</a:t>
            </a:r>
          </a:p>
          <a:p>
            <a:pPr marL="285750" indent="-285750">
              <a:buFont typeface="Arial" panose="020B0604020202020204" pitchFamily="34" charset="0"/>
              <a:buChar char="•"/>
            </a:pPr>
            <a:r>
              <a:rPr lang="en-US" sz="1600" b="0" i="0" dirty="0">
                <a:solidFill>
                  <a:srgbClr val="212121"/>
                </a:solidFill>
                <a:effectLst/>
                <a:latin typeface="Calibri" panose="020F0502020204030204" pitchFamily="34" charset="0"/>
                <a:cs typeface="Calibri" panose="020F0502020204030204" pitchFamily="34" charset="0"/>
              </a:rPr>
              <a:t>its use when the </a:t>
            </a:r>
            <a:r>
              <a:rPr lang="en-US" sz="1600" b="1" i="0" dirty="0">
                <a:solidFill>
                  <a:srgbClr val="212121"/>
                </a:solidFill>
                <a:effectLst/>
                <a:latin typeface="Calibri" panose="020F0502020204030204" pitchFamily="34" charset="0"/>
                <a:cs typeface="Calibri" panose="020F0502020204030204" pitchFamily="34" charset="0"/>
              </a:rPr>
              <a:t>potential benefit clearly outweighs the risk</a:t>
            </a:r>
            <a:r>
              <a:rPr lang="en-US" sz="1600" b="0" i="0" dirty="0">
                <a:solidFill>
                  <a:srgbClr val="212121"/>
                </a:solidFill>
                <a:effectLst/>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pic>
        <p:nvPicPr>
          <p:cNvPr id="16" name="Graphic 15" descr="Presentation with pie chart with solid fill">
            <a:extLst>
              <a:ext uri="{FF2B5EF4-FFF2-40B4-BE49-F238E27FC236}">
                <a16:creationId xmlns:a16="http://schemas.microsoft.com/office/drawing/2014/main" id="{3FE90EB0-C474-8288-DE29-608AD17CC9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045" y="4878565"/>
            <a:ext cx="914400" cy="914400"/>
          </a:xfrm>
          <a:prstGeom prst="rect">
            <a:avLst/>
          </a:prstGeom>
        </p:spPr>
      </p:pic>
      <p:sp>
        <p:nvSpPr>
          <p:cNvPr id="17" name="TextBox 16">
            <a:extLst>
              <a:ext uri="{FF2B5EF4-FFF2-40B4-BE49-F238E27FC236}">
                <a16:creationId xmlns:a16="http://schemas.microsoft.com/office/drawing/2014/main" id="{90F8F3AA-BDC2-1238-6F9B-6694319951F7}"/>
              </a:ext>
            </a:extLst>
          </p:cNvPr>
          <p:cNvSpPr txBox="1"/>
          <p:nvPr/>
        </p:nvSpPr>
        <p:spPr>
          <a:xfrm>
            <a:off x="4716451" y="1664962"/>
            <a:ext cx="2083904" cy="369332"/>
          </a:xfrm>
          <a:prstGeom prst="rect">
            <a:avLst/>
          </a:prstGeom>
          <a:solidFill>
            <a:schemeClr val="accent1">
              <a:lumMod val="60000"/>
              <a:lumOff val="40000"/>
            </a:schemeClr>
          </a:solidFill>
          <a:ln>
            <a:solidFill>
              <a:schemeClr val="bg2">
                <a:lumMod val="25000"/>
              </a:schemeClr>
            </a:solidFill>
          </a:ln>
        </p:spPr>
        <p:txBody>
          <a:bodyPr wrap="square">
            <a:spAutoFit/>
          </a:bodyPr>
          <a:lstStyle/>
          <a:p>
            <a:pPr marL="0" marR="0">
              <a:spcBef>
                <a:spcPts val="0"/>
              </a:spcBef>
              <a:spcAft>
                <a:spcPts val="0"/>
              </a:spcAft>
            </a:pPr>
            <a:r>
              <a:rPr lang="en-US" b="1" kern="100" dirty="0"/>
              <a:t>Kowalski et al. 2016</a:t>
            </a:r>
          </a:p>
        </p:txBody>
      </p:sp>
      <p:sp>
        <p:nvSpPr>
          <p:cNvPr id="19" name="TextBox 18">
            <a:extLst>
              <a:ext uri="{FF2B5EF4-FFF2-40B4-BE49-F238E27FC236}">
                <a16:creationId xmlns:a16="http://schemas.microsoft.com/office/drawing/2014/main" id="{8E64A61A-7F10-8DC7-1DE2-EB8F77A5148C}"/>
              </a:ext>
            </a:extLst>
          </p:cNvPr>
          <p:cNvSpPr txBox="1"/>
          <p:nvPr/>
        </p:nvSpPr>
        <p:spPr>
          <a:xfrm>
            <a:off x="2938419" y="6436429"/>
            <a:ext cx="6092686" cy="276999"/>
          </a:xfrm>
          <a:prstGeom prst="rect">
            <a:avLst/>
          </a:prstGeom>
          <a:noFill/>
        </p:spPr>
        <p:txBody>
          <a:bodyPr wrap="square">
            <a:spAutoFit/>
          </a:bodyPr>
          <a:lstStyle/>
          <a:p>
            <a:pPr algn="ctr"/>
            <a:r>
              <a:rPr lang="en-US" sz="1200" b="0" i="0" dirty="0">
                <a:solidFill>
                  <a:srgbClr val="212121"/>
                </a:solidFill>
                <a:effectLst/>
                <a:latin typeface="Calibri" panose="020F0502020204030204" pitchFamily="34" charset="0"/>
                <a:cs typeface="Calibri" panose="020F0502020204030204" pitchFamily="34" charset="0"/>
              </a:rPr>
              <a:t>Kowalski M, et al. J Intensive Care. 2016 Nov 15;4:69. </a:t>
            </a:r>
            <a:endParaRPr lang="en-US" sz="12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DBC22516-07ED-A405-43AE-11AE12DC33C0}"/>
              </a:ext>
            </a:extLst>
          </p:cNvPr>
          <p:cNvSpPr txBox="1"/>
          <p:nvPr/>
        </p:nvSpPr>
        <p:spPr>
          <a:xfrm>
            <a:off x="4377855" y="2423465"/>
            <a:ext cx="3213817" cy="1077218"/>
          </a:xfrm>
          <a:prstGeom prst="rect">
            <a:avLst/>
          </a:prstGeom>
          <a:noFill/>
          <a:ln>
            <a:solidFill>
              <a:schemeClr val="bg2">
                <a:lumMod val="10000"/>
              </a:schemeClr>
            </a:solidFill>
          </a:ln>
        </p:spPr>
        <p:txBody>
          <a:bodyPr wrap="square">
            <a:spAutoFit/>
          </a:bodyPr>
          <a:lstStyle/>
          <a:p>
            <a:pPr algn="ctr">
              <a:spcBef>
                <a:spcPts val="2000"/>
              </a:spcBef>
              <a:spcAft>
                <a:spcPts val="2000"/>
              </a:spcAft>
            </a:pPr>
            <a:r>
              <a:rPr lang="en-US" sz="1600" dirty="0">
                <a:solidFill>
                  <a:srgbClr val="212121"/>
                </a:solidFill>
                <a:latin typeface="Calibri" panose="020F0502020204030204" pitchFamily="34" charset="0"/>
                <a:cs typeface="Calibri" panose="020F0502020204030204" pitchFamily="34" charset="0"/>
              </a:rPr>
              <a:t>Determine whether management of nicotine withdrawal, with </a:t>
            </a:r>
            <a:r>
              <a:rPr lang="en-US" sz="1600" b="1" dirty="0">
                <a:solidFill>
                  <a:srgbClr val="212121"/>
                </a:solidFill>
                <a:latin typeface="Calibri" panose="020F0502020204030204" pitchFamily="34" charset="0"/>
                <a:cs typeface="Calibri" panose="020F0502020204030204" pitchFamily="34" charset="0"/>
              </a:rPr>
              <a:t>NRT, reduces agitation and delirium </a:t>
            </a:r>
            <a:r>
              <a:rPr lang="en-US" sz="1600" dirty="0">
                <a:solidFill>
                  <a:srgbClr val="212121"/>
                </a:solidFill>
                <a:latin typeface="Calibri" panose="020F0502020204030204" pitchFamily="34" charset="0"/>
                <a:cs typeface="Calibri" panose="020F0502020204030204" pitchFamily="34" charset="0"/>
              </a:rPr>
              <a:t>in critically ill patients</a:t>
            </a:r>
          </a:p>
        </p:txBody>
      </p:sp>
      <p:sp>
        <p:nvSpPr>
          <p:cNvPr id="22" name="TextBox 21">
            <a:extLst>
              <a:ext uri="{FF2B5EF4-FFF2-40B4-BE49-F238E27FC236}">
                <a16:creationId xmlns:a16="http://schemas.microsoft.com/office/drawing/2014/main" id="{7D3697C0-719C-7EA8-629B-6ABC46AC761A}"/>
              </a:ext>
            </a:extLst>
          </p:cNvPr>
          <p:cNvSpPr txBox="1"/>
          <p:nvPr/>
        </p:nvSpPr>
        <p:spPr>
          <a:xfrm>
            <a:off x="4377855" y="3725953"/>
            <a:ext cx="3213817" cy="584775"/>
          </a:xfrm>
          <a:prstGeom prst="rect">
            <a:avLst/>
          </a:prstGeom>
          <a:noFill/>
          <a:ln>
            <a:solidFill>
              <a:schemeClr val="accent1">
                <a:lumMod val="50000"/>
              </a:schemeClr>
            </a:solidFill>
          </a:ln>
        </p:spPr>
        <p:txBody>
          <a:bodyPr wrap="square">
            <a:spAutoFit/>
          </a:bodyPr>
          <a:lstStyle/>
          <a:p>
            <a:pPr marL="0" marR="0" algn="ctr">
              <a:spcBef>
                <a:spcPts val="0"/>
              </a:spcBef>
              <a:spcAft>
                <a:spcPts val="0"/>
              </a:spcAft>
            </a:pPr>
            <a:r>
              <a:rPr lang="en-US" sz="1600" kern="100" dirty="0"/>
              <a:t>6 </a:t>
            </a:r>
            <a:r>
              <a:rPr lang="en-US" sz="1600" kern="100" dirty="0">
                <a:effectLst/>
              </a:rPr>
              <a:t> studies included </a:t>
            </a:r>
            <a:r>
              <a:rPr lang="en-US" sz="1600" kern="100" dirty="0"/>
              <a:t>between (1946 to July 2016)</a:t>
            </a:r>
          </a:p>
        </p:txBody>
      </p:sp>
      <p:sp>
        <p:nvSpPr>
          <p:cNvPr id="23" name="TextBox 22">
            <a:extLst>
              <a:ext uri="{FF2B5EF4-FFF2-40B4-BE49-F238E27FC236}">
                <a16:creationId xmlns:a16="http://schemas.microsoft.com/office/drawing/2014/main" id="{DB5B21F3-1AE0-759E-EFE6-F3F874D4200C}"/>
              </a:ext>
            </a:extLst>
          </p:cNvPr>
          <p:cNvSpPr txBox="1"/>
          <p:nvPr/>
        </p:nvSpPr>
        <p:spPr>
          <a:xfrm>
            <a:off x="4377854" y="4499581"/>
            <a:ext cx="3213817" cy="1815882"/>
          </a:xfrm>
          <a:prstGeom prst="rect">
            <a:avLst/>
          </a:prstGeom>
          <a:noFill/>
          <a:ln>
            <a:solidFill>
              <a:schemeClr val="bg2">
                <a:lumMod val="10000"/>
              </a:schemeClr>
            </a:solidFill>
          </a:ln>
        </p:spPr>
        <p:txBody>
          <a:bodyPr wrap="square">
            <a:spAutoFit/>
          </a:bodyPr>
          <a:lstStyle/>
          <a:p>
            <a:pPr marL="285750" indent="-285750">
              <a:buFont typeface="Arial" panose="020B0604020202020204" pitchFamily="34" charset="0"/>
              <a:buChar char="•"/>
            </a:pPr>
            <a:r>
              <a:rPr lang="en-US" sz="1600" b="1" dirty="0">
                <a:solidFill>
                  <a:srgbClr val="212121"/>
                </a:solidFill>
                <a:latin typeface="Calibri" panose="020F0502020204030204" pitchFamily="34" charset="0"/>
                <a:cs typeface="Calibri" panose="020F0502020204030204" pitchFamily="34" charset="0"/>
              </a:rPr>
              <a:t>E</a:t>
            </a:r>
            <a:r>
              <a:rPr lang="en-US" sz="1600" b="1" i="0" dirty="0">
                <a:solidFill>
                  <a:srgbClr val="212121"/>
                </a:solidFill>
                <a:effectLst/>
                <a:latin typeface="Calibri" panose="020F0502020204030204" pitchFamily="34" charset="0"/>
                <a:cs typeface="Calibri" panose="020F0502020204030204" pitchFamily="34" charset="0"/>
              </a:rPr>
              <a:t>vidence</a:t>
            </a:r>
            <a:r>
              <a:rPr lang="en-US" sz="1600" b="0" i="0" dirty="0">
                <a:solidFill>
                  <a:srgbClr val="212121"/>
                </a:solidFill>
                <a:effectLst/>
                <a:latin typeface="Calibri" panose="020F0502020204030204" pitchFamily="34" charset="0"/>
                <a:cs typeface="Calibri" panose="020F0502020204030204" pitchFamily="34" charset="0"/>
              </a:rPr>
              <a:t> for the use of NRT in agitation and delirium management in the ICU is </a:t>
            </a:r>
            <a:r>
              <a:rPr lang="en-US" sz="1600" b="1" i="0" dirty="0">
                <a:solidFill>
                  <a:srgbClr val="212121"/>
                </a:solidFill>
                <a:effectLst/>
                <a:latin typeface="Calibri" panose="020F0502020204030204" pitchFamily="34" charset="0"/>
                <a:cs typeface="Calibri" panose="020F0502020204030204" pitchFamily="34" charset="0"/>
              </a:rPr>
              <a:t>inconclusive. </a:t>
            </a:r>
          </a:p>
          <a:p>
            <a:pPr marL="285750" indent="-285750">
              <a:buFont typeface="Arial" panose="020B0604020202020204" pitchFamily="34" charset="0"/>
              <a:buChar char="•"/>
            </a:pPr>
            <a:r>
              <a:rPr lang="en-US" sz="1600" b="0" i="0" dirty="0">
                <a:solidFill>
                  <a:srgbClr val="212121"/>
                </a:solidFill>
                <a:effectLst/>
                <a:latin typeface="Calibri" panose="020F0502020204030204" pitchFamily="34" charset="0"/>
                <a:cs typeface="Calibri" panose="020F0502020204030204" pitchFamily="34" charset="0"/>
              </a:rPr>
              <a:t>An evaluation of </a:t>
            </a:r>
            <a:r>
              <a:rPr lang="en-US" sz="1600" b="1" i="0" dirty="0">
                <a:solidFill>
                  <a:srgbClr val="212121"/>
                </a:solidFill>
                <a:effectLst/>
                <a:latin typeface="Calibri" panose="020F0502020204030204" pitchFamily="34" charset="0"/>
                <a:cs typeface="Calibri" panose="020F0502020204030204" pitchFamily="34" charset="0"/>
              </a:rPr>
              <a:t>risk vs. benefit </a:t>
            </a:r>
            <a:r>
              <a:rPr lang="en-US" sz="1600" b="0" i="0" dirty="0">
                <a:solidFill>
                  <a:srgbClr val="212121"/>
                </a:solidFill>
                <a:effectLst/>
                <a:latin typeface="Calibri" panose="020F0502020204030204" pitchFamily="34" charset="0"/>
                <a:cs typeface="Calibri" panose="020F0502020204030204" pitchFamily="34" charset="0"/>
              </a:rPr>
              <a:t>on an individual patient basis should be considered.</a:t>
            </a:r>
            <a:endParaRPr lang="en-US" sz="16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5A0E7E4-1A6D-38B7-F9B3-488065813014}"/>
              </a:ext>
            </a:extLst>
          </p:cNvPr>
          <p:cNvSpPr txBox="1"/>
          <p:nvPr/>
        </p:nvSpPr>
        <p:spPr>
          <a:xfrm>
            <a:off x="8574160" y="1581243"/>
            <a:ext cx="2083904" cy="738664"/>
          </a:xfrm>
          <a:prstGeom prst="rect">
            <a:avLst/>
          </a:prstGeom>
          <a:solidFill>
            <a:schemeClr val="accent6">
              <a:lumMod val="60000"/>
              <a:lumOff val="40000"/>
            </a:schemeClr>
          </a:solidFill>
          <a:ln>
            <a:solidFill>
              <a:schemeClr val="accent6">
                <a:lumMod val="50000"/>
              </a:schemeClr>
            </a:solidFill>
          </a:ln>
        </p:spPr>
        <p:txBody>
          <a:bodyPr wrap="square">
            <a:spAutoFit/>
          </a:bodyPr>
          <a:lstStyle/>
          <a:p>
            <a:pPr marL="0" marR="0" algn="ctr">
              <a:spcBef>
                <a:spcPts val="0"/>
              </a:spcBef>
              <a:spcAft>
                <a:spcPts val="0"/>
              </a:spcAft>
            </a:pPr>
            <a:r>
              <a:rPr lang="en-US" b="1" kern="100" dirty="0"/>
              <a:t>Ng </a:t>
            </a:r>
            <a:r>
              <a:rPr lang="en-US" b="1" kern="100" dirty="0">
                <a:latin typeface="Calibri" panose="020F0502020204030204" pitchFamily="34" charset="0"/>
                <a:cs typeface="Calibri" panose="020F0502020204030204" pitchFamily="34" charset="0"/>
              </a:rPr>
              <a:t>KT et al. 2017</a:t>
            </a:r>
          </a:p>
          <a:p>
            <a:pPr algn="ctr"/>
            <a:r>
              <a:rPr lang="en-US" sz="1200" b="1" dirty="0">
                <a:solidFill>
                  <a:srgbClr val="212121"/>
                </a:solidFill>
                <a:latin typeface="Calibri" panose="020F0502020204030204" pitchFamily="34" charset="0"/>
                <a:cs typeface="Calibri" panose="020F0502020204030204" pitchFamily="34" charset="0"/>
              </a:rPr>
              <a:t>A</a:t>
            </a:r>
            <a:r>
              <a:rPr lang="en-US" sz="1200" b="1" i="0" dirty="0">
                <a:solidFill>
                  <a:srgbClr val="212121"/>
                </a:solidFill>
                <a:effectLst/>
                <a:latin typeface="Calibri" panose="020F0502020204030204" pitchFamily="34" charset="0"/>
                <a:cs typeface="Calibri" panose="020F0502020204030204" pitchFamily="34" charset="0"/>
              </a:rPr>
              <a:t> systematic review &amp; meta-analysis</a:t>
            </a:r>
          </a:p>
        </p:txBody>
      </p:sp>
      <p:sp>
        <p:nvSpPr>
          <p:cNvPr id="25" name="TextBox 24">
            <a:extLst>
              <a:ext uri="{FF2B5EF4-FFF2-40B4-BE49-F238E27FC236}">
                <a16:creationId xmlns:a16="http://schemas.microsoft.com/office/drawing/2014/main" id="{41D03768-35BB-EB13-440F-D9A9E3CB4785}"/>
              </a:ext>
            </a:extLst>
          </p:cNvPr>
          <p:cNvSpPr txBox="1"/>
          <p:nvPr/>
        </p:nvSpPr>
        <p:spPr>
          <a:xfrm>
            <a:off x="7799062" y="2459284"/>
            <a:ext cx="4155893" cy="1077218"/>
          </a:xfrm>
          <a:prstGeom prst="rect">
            <a:avLst/>
          </a:prstGeom>
          <a:noFill/>
          <a:ln>
            <a:solidFill>
              <a:schemeClr val="accent6">
                <a:lumMod val="50000"/>
              </a:schemeClr>
            </a:solidFill>
          </a:ln>
        </p:spPr>
        <p:txBody>
          <a:bodyPr wrap="square">
            <a:spAutoFit/>
          </a:bodyPr>
          <a:lstStyle/>
          <a:p>
            <a:pPr algn="ctr">
              <a:spcBef>
                <a:spcPts val="2000"/>
              </a:spcBef>
              <a:spcAft>
                <a:spcPts val="2000"/>
              </a:spcAft>
            </a:pPr>
            <a:r>
              <a:rPr lang="en-US" sz="1600" dirty="0">
                <a:solidFill>
                  <a:srgbClr val="212121"/>
                </a:solidFill>
                <a:latin typeface="Calibri" panose="020F0502020204030204" pitchFamily="34" charset="0"/>
                <a:cs typeface="Calibri" panose="020F0502020204030204" pitchFamily="34" charset="0"/>
              </a:rPr>
              <a:t>D</a:t>
            </a:r>
            <a:r>
              <a:rPr lang="en-US" sz="1600" b="0" i="0" dirty="0">
                <a:solidFill>
                  <a:srgbClr val="212121"/>
                </a:solidFill>
                <a:effectLst/>
                <a:latin typeface="Calibri" panose="020F0502020204030204" pitchFamily="34" charset="0"/>
                <a:cs typeface="Calibri" panose="020F0502020204030204" pitchFamily="34" charset="0"/>
              </a:rPr>
              <a:t>etermine whether the management of nicotine withdrawal with </a:t>
            </a:r>
            <a:r>
              <a:rPr lang="en-US" sz="1600" b="1" i="0" dirty="0">
                <a:solidFill>
                  <a:srgbClr val="212121"/>
                </a:solidFill>
                <a:effectLst/>
                <a:latin typeface="Calibri" panose="020F0502020204030204" pitchFamily="34" charset="0"/>
                <a:cs typeface="Calibri" panose="020F0502020204030204" pitchFamily="34" charset="0"/>
              </a:rPr>
              <a:t>NRT reduces delirium, mortality or length of stay</a:t>
            </a:r>
            <a:r>
              <a:rPr lang="en-US" sz="1600" b="0" i="0" dirty="0">
                <a:solidFill>
                  <a:srgbClr val="212121"/>
                </a:solidFill>
                <a:effectLst/>
                <a:latin typeface="Calibri" panose="020F0502020204030204" pitchFamily="34" charset="0"/>
                <a:cs typeface="Calibri" panose="020F0502020204030204" pitchFamily="34" charset="0"/>
              </a:rPr>
              <a:t> in critically ill smokers</a:t>
            </a:r>
            <a:endParaRPr lang="en-US" sz="1600" dirty="0">
              <a:solidFill>
                <a:srgbClr val="21212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0284A55-CBF8-B06B-DEF4-19A6AC076B67}"/>
              </a:ext>
            </a:extLst>
          </p:cNvPr>
          <p:cNvSpPr txBox="1"/>
          <p:nvPr/>
        </p:nvSpPr>
        <p:spPr>
          <a:xfrm>
            <a:off x="7799062" y="3849063"/>
            <a:ext cx="4155893" cy="338554"/>
          </a:xfrm>
          <a:prstGeom prst="rect">
            <a:avLst/>
          </a:prstGeom>
          <a:noFill/>
          <a:ln>
            <a:solidFill>
              <a:schemeClr val="accent6">
                <a:lumMod val="50000"/>
              </a:schemeClr>
            </a:solidFill>
          </a:ln>
        </p:spPr>
        <p:txBody>
          <a:bodyPr wrap="square">
            <a:spAutoFit/>
          </a:bodyPr>
          <a:lstStyle/>
          <a:p>
            <a:pPr algn="ctr">
              <a:spcBef>
                <a:spcPts val="2000"/>
              </a:spcBef>
              <a:spcAft>
                <a:spcPts val="2000"/>
              </a:spcAft>
            </a:pPr>
            <a:r>
              <a:rPr lang="en-US" sz="1600" dirty="0">
                <a:solidFill>
                  <a:srgbClr val="212121"/>
                </a:solidFill>
                <a:latin typeface="Calibri" panose="020F0502020204030204" pitchFamily="34" charset="0"/>
                <a:cs typeface="Calibri" panose="020F0502020204030204" pitchFamily="34" charset="0"/>
              </a:rPr>
              <a:t>8 studies eligible for inclusion  (</a:t>
            </a:r>
            <a:r>
              <a:rPr lang="en-US" sz="1600" b="0" i="0" dirty="0">
                <a:solidFill>
                  <a:srgbClr val="212121"/>
                </a:solidFill>
                <a:effectLst/>
                <a:latin typeface="Calibri" panose="020F0502020204030204" pitchFamily="34" charset="0"/>
                <a:cs typeface="Calibri" panose="020F0502020204030204" pitchFamily="34" charset="0"/>
              </a:rPr>
              <a:t>n=2,636</a:t>
            </a:r>
            <a:r>
              <a:rPr lang="en-US" sz="1600" dirty="0">
                <a:solidFill>
                  <a:srgbClr val="212121"/>
                </a:solidFill>
                <a:latin typeface="Calibri" panose="020F0502020204030204" pitchFamily="34" charset="0"/>
                <a:cs typeface="Calibri" panose="020F0502020204030204" pitchFamily="34" charset="0"/>
              </a:rPr>
              <a:t> )</a:t>
            </a:r>
          </a:p>
        </p:txBody>
      </p:sp>
      <p:sp>
        <p:nvSpPr>
          <p:cNvPr id="28" name="TextBox 27">
            <a:extLst>
              <a:ext uri="{FF2B5EF4-FFF2-40B4-BE49-F238E27FC236}">
                <a16:creationId xmlns:a16="http://schemas.microsoft.com/office/drawing/2014/main" id="{3D82D54E-2744-55E9-9C72-49C9DBFDA27E}"/>
              </a:ext>
            </a:extLst>
          </p:cNvPr>
          <p:cNvSpPr txBox="1"/>
          <p:nvPr/>
        </p:nvSpPr>
        <p:spPr>
          <a:xfrm>
            <a:off x="7856800" y="6436429"/>
            <a:ext cx="4653252" cy="276999"/>
          </a:xfrm>
          <a:prstGeom prst="rect">
            <a:avLst/>
          </a:prstGeom>
          <a:noFill/>
        </p:spPr>
        <p:txBody>
          <a:bodyPr wrap="square">
            <a:spAutoFit/>
          </a:bodyPr>
          <a:lstStyle/>
          <a:p>
            <a:r>
              <a:rPr lang="en-US" sz="1200" b="0" i="0" dirty="0">
                <a:solidFill>
                  <a:srgbClr val="212121"/>
                </a:solidFill>
                <a:effectLst/>
                <a:latin typeface="Calibri" panose="020F0502020204030204" pitchFamily="34" charset="0"/>
                <a:cs typeface="Calibri" panose="020F0502020204030204" pitchFamily="34" charset="0"/>
              </a:rPr>
              <a:t>Ng KT et al. </a:t>
            </a:r>
            <a:r>
              <a:rPr lang="en-US" sz="1200" b="0" i="0" dirty="0" err="1">
                <a:solidFill>
                  <a:srgbClr val="212121"/>
                </a:solidFill>
                <a:effectLst/>
                <a:latin typeface="Calibri" panose="020F0502020204030204" pitchFamily="34" charset="0"/>
                <a:cs typeface="Calibri" panose="020F0502020204030204" pitchFamily="34" charset="0"/>
              </a:rPr>
              <a:t>Anaesth</a:t>
            </a:r>
            <a:r>
              <a:rPr lang="en-US" sz="1200" b="0" i="0" dirty="0">
                <a:solidFill>
                  <a:srgbClr val="212121"/>
                </a:solidFill>
                <a:effectLst/>
                <a:latin typeface="Calibri" panose="020F0502020204030204" pitchFamily="34" charset="0"/>
                <a:cs typeface="Calibri" panose="020F0502020204030204" pitchFamily="34" charset="0"/>
              </a:rPr>
              <a:t> Intensive Care. 2017 Sep;45(5):556-561</a:t>
            </a:r>
            <a:endParaRPr lang="en-US" sz="1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4B1EB3B3-6B90-B4FC-F437-D3EF79256D88}"/>
              </a:ext>
            </a:extLst>
          </p:cNvPr>
          <p:cNvSpPr txBox="1"/>
          <p:nvPr/>
        </p:nvSpPr>
        <p:spPr>
          <a:xfrm>
            <a:off x="7799062" y="4496726"/>
            <a:ext cx="4155893" cy="1815882"/>
          </a:xfrm>
          <a:prstGeom prst="rect">
            <a:avLst/>
          </a:prstGeom>
          <a:noFill/>
          <a:ln>
            <a:solidFill>
              <a:schemeClr val="accent6">
                <a:lumMod val="50000"/>
              </a:schemeClr>
            </a:solidFill>
          </a:ln>
        </p:spPr>
        <p:txBody>
          <a:bodyPr wrap="square">
            <a:spAutoFit/>
          </a:bodyPr>
          <a:lstStyle/>
          <a:p>
            <a:pPr marL="285750" indent="-285750">
              <a:buFont typeface="Arial" panose="020B0604020202020204" pitchFamily="34" charset="0"/>
              <a:buChar char="•"/>
            </a:pPr>
            <a:r>
              <a:rPr lang="en-US" sz="1600" b="1" i="0" dirty="0">
                <a:solidFill>
                  <a:srgbClr val="212121"/>
                </a:solidFill>
                <a:effectLst/>
                <a:latin typeface="Calibri" panose="020F0502020204030204" pitchFamily="34" charset="0"/>
                <a:cs typeface="Calibri" panose="020F0502020204030204" pitchFamily="34" charset="0"/>
              </a:rPr>
              <a:t>NRT was associated with increased delirium </a:t>
            </a:r>
            <a:r>
              <a:rPr lang="en-US" sz="1600" b="0" i="0" dirty="0">
                <a:solidFill>
                  <a:srgbClr val="212121"/>
                </a:solidFill>
                <a:effectLst/>
                <a:latin typeface="Calibri" panose="020F0502020204030204" pitchFamily="34" charset="0"/>
                <a:cs typeface="Calibri" panose="020F0502020204030204" pitchFamily="34" charset="0"/>
              </a:rPr>
              <a:t>(3 studies; n=908; OR 4.03 [95% CI 2.64, 6.15]; </a:t>
            </a:r>
            <a:r>
              <a:rPr lang="en-US" sz="1600" b="0" i="1" dirty="0">
                <a:solidFill>
                  <a:srgbClr val="212121"/>
                </a:solidFill>
                <a:effectLst/>
                <a:latin typeface="Calibri" panose="020F0502020204030204" pitchFamily="34" charset="0"/>
                <a:cs typeface="Calibri" panose="020F0502020204030204" pitchFamily="34" charset="0"/>
              </a:rPr>
              <a:t>P</a:t>
            </a:r>
            <a:r>
              <a:rPr lang="en-US" sz="1600" b="0" i="0" dirty="0">
                <a:solidFill>
                  <a:srgbClr val="212121"/>
                </a:solidFill>
                <a:effectLst/>
                <a:latin typeface="Calibri" panose="020F0502020204030204" pitchFamily="34" charset="0"/>
                <a:cs typeface="Calibri" panose="020F0502020204030204" pitchFamily="34" charset="0"/>
              </a:rPr>
              <a:t> &lt;0.001).</a:t>
            </a:r>
          </a:p>
          <a:p>
            <a:pPr marL="285750" indent="-285750">
              <a:buFont typeface="Arial" panose="020B0604020202020204" pitchFamily="34" charset="0"/>
              <a:buChar char="•"/>
            </a:pPr>
            <a:r>
              <a:rPr lang="en-US" sz="1600" b="1" i="0" dirty="0">
                <a:solidFill>
                  <a:srgbClr val="212121"/>
                </a:solidFill>
                <a:effectLst/>
                <a:latin typeface="Calibri" panose="020F0502020204030204" pitchFamily="34" charset="0"/>
                <a:cs typeface="Calibri" panose="020F0502020204030204" pitchFamily="34" charset="0"/>
              </a:rPr>
              <a:t>No difference in ICU mortality </a:t>
            </a:r>
            <a:r>
              <a:rPr lang="en-US" sz="1600" b="0" i="0" dirty="0">
                <a:solidFill>
                  <a:srgbClr val="212121"/>
                </a:solidFill>
                <a:effectLst/>
                <a:latin typeface="Calibri" panose="020F0502020204030204" pitchFamily="34" charset="0"/>
                <a:cs typeface="Calibri" panose="020F0502020204030204" pitchFamily="34" charset="0"/>
              </a:rPr>
              <a:t>(3 studies; n=1,309; </a:t>
            </a:r>
            <a:r>
              <a:rPr lang="en-US" sz="1600" b="0" i="1" dirty="0">
                <a:solidFill>
                  <a:srgbClr val="212121"/>
                </a:solidFill>
                <a:effectLst/>
                <a:latin typeface="Calibri" panose="020F0502020204030204" pitchFamily="34" charset="0"/>
                <a:cs typeface="Calibri" panose="020F0502020204030204" pitchFamily="34" charset="0"/>
              </a:rPr>
              <a:t>P</a:t>
            </a:r>
            <a:r>
              <a:rPr lang="en-US" sz="1600" b="0" i="0" dirty="0">
                <a:solidFill>
                  <a:srgbClr val="212121"/>
                </a:solidFill>
                <a:effectLst/>
                <a:latin typeface="Calibri" panose="020F0502020204030204" pitchFamily="34" charset="0"/>
                <a:cs typeface="Calibri" panose="020F0502020204030204" pitchFamily="34" charset="0"/>
              </a:rPr>
              <a:t>=0.10</a:t>
            </a:r>
            <a:r>
              <a:rPr lang="en-US" sz="1600" dirty="0">
                <a:solidFill>
                  <a:srgbClr val="212121"/>
                </a:solidFill>
                <a:latin typeface="Calibri" panose="020F0502020204030204" pitchFamily="34" charset="0"/>
                <a:cs typeface="Calibri" panose="020F0502020204030204" pitchFamily="34" charset="0"/>
              </a:rPr>
              <a:t>; </a:t>
            </a:r>
            <a:r>
              <a:rPr lang="en-US" sz="1600" b="0" i="0" dirty="0">
                <a:solidFill>
                  <a:srgbClr val="212121"/>
                </a:solidFill>
                <a:effectLst/>
                <a:latin typeface="Calibri" panose="020F0502020204030204" pitchFamily="34" charset="0"/>
                <a:cs typeface="Calibri" panose="020F0502020204030204" pitchFamily="34" charset="0"/>
              </a:rPr>
              <a:t>OR 0.58; 95% CI  0.31-1.10) </a:t>
            </a:r>
            <a:endParaRPr lang="en-US" sz="1600" dirty="0">
              <a:solidFill>
                <a:srgbClr val="21212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i="0" dirty="0">
                <a:solidFill>
                  <a:srgbClr val="212121"/>
                </a:solidFill>
                <a:effectLst/>
                <a:latin typeface="Calibri" panose="020F0502020204030204" pitchFamily="34" charset="0"/>
                <a:cs typeface="Calibri" panose="020F0502020204030204" pitchFamily="34" charset="0"/>
              </a:rPr>
              <a:t>No difference in hospital mortality or 28-day ICU-free days</a:t>
            </a:r>
            <a:r>
              <a:rPr lang="en-US" sz="1600" b="1" i="0" dirty="0">
                <a:solidFill>
                  <a:srgbClr val="212121"/>
                </a:solidFill>
                <a:effectLst/>
                <a:latin typeface="system-ui"/>
              </a:rPr>
              <a:t>.</a:t>
            </a:r>
          </a:p>
        </p:txBody>
      </p:sp>
    </p:spTree>
    <p:extLst>
      <p:ext uri="{BB962C8B-B14F-4D97-AF65-F5344CB8AC3E}">
        <p14:creationId xmlns:p14="http://schemas.microsoft.com/office/powerpoint/2010/main" val="342862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7BA1-1C71-8432-D195-7604FD42A6EB}"/>
              </a:ext>
            </a:extLst>
          </p:cNvPr>
          <p:cNvSpPr>
            <a:spLocks noGrp="1"/>
          </p:cNvSpPr>
          <p:nvPr>
            <p:ph type="title"/>
          </p:nvPr>
        </p:nvSpPr>
        <p:spPr/>
        <p:txBody>
          <a:bodyPr/>
          <a:lstStyle/>
          <a:p>
            <a:endParaRPr lang="en-US"/>
          </a:p>
        </p:txBody>
      </p:sp>
      <p:pic>
        <p:nvPicPr>
          <p:cNvPr id="5" name="Content Placeholder 4" descr="A picture containing text, screenshot, font, number&#10;&#10;Description automatically generated">
            <a:extLst>
              <a:ext uri="{FF2B5EF4-FFF2-40B4-BE49-F238E27FC236}">
                <a16:creationId xmlns:a16="http://schemas.microsoft.com/office/drawing/2014/main" id="{FDCAF78C-972A-1202-9FAC-2AC85301E3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3135" cy="6858000"/>
          </a:xfrm>
        </p:spPr>
      </p:pic>
    </p:spTree>
    <p:extLst>
      <p:ext uri="{BB962C8B-B14F-4D97-AF65-F5344CB8AC3E}">
        <p14:creationId xmlns:p14="http://schemas.microsoft.com/office/powerpoint/2010/main" val="1323378323"/>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212745"/>
      </a:dk2>
      <a:lt2>
        <a:srgbClr val="B4DCFA"/>
      </a:lt2>
      <a:accent1>
        <a:srgbClr val="3083AF"/>
      </a:accent1>
      <a:accent2>
        <a:srgbClr val="59A8D1"/>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6852</TotalTime>
  <Words>1911</Words>
  <Application>Microsoft Office PowerPoint</Application>
  <PresentationFormat>Widescreen</PresentationFormat>
  <Paragraphs>150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-apple-system</vt:lpstr>
      <vt:lpstr>Arial</vt:lpstr>
      <vt:lpstr>Calibri</vt:lpstr>
      <vt:lpstr>Calibri Light</vt:lpstr>
      <vt:lpstr>system-ui</vt:lpstr>
      <vt:lpstr>Wingdings</vt:lpstr>
      <vt:lpstr>Retrospect</vt:lpstr>
      <vt:lpstr> Should we Consider Nicotine Replacement Therapy (NRT) for Our Smoker Critically Ill Patients? </vt:lpstr>
      <vt:lpstr>The Rational &amp; Presentation  Outline</vt:lpstr>
      <vt:lpstr>PowerPoint Presentation</vt:lpstr>
      <vt:lpstr>Observational Studies on NRT </vt:lpstr>
      <vt:lpstr>PowerPoint Presentation</vt:lpstr>
      <vt:lpstr>RCT related to NRT Use in ICU </vt:lpstr>
      <vt:lpstr>PowerPoint Presentation</vt:lpstr>
      <vt:lpstr>Systematic Review on NRT</vt:lpstr>
      <vt:lpstr>PowerPoint Presentation</vt:lpstr>
      <vt:lpstr>Summary: NRT for Smoker ICU Patients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393</cp:revision>
  <dcterms:created xsi:type="dcterms:W3CDTF">2020-05-21T22:16:16Z</dcterms:created>
  <dcterms:modified xsi:type="dcterms:W3CDTF">2023-06-10T11:29:12Z</dcterms:modified>
</cp:coreProperties>
</file>